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681" r:id="rId3"/>
    <p:sldId id="682" r:id="rId4"/>
    <p:sldId id="589" r:id="rId5"/>
    <p:sldId id="684" r:id="rId6"/>
    <p:sldId id="687" r:id="rId7"/>
    <p:sldId id="594" r:id="rId8"/>
    <p:sldId id="600" r:id="rId9"/>
    <p:sldId id="598" r:id="rId10"/>
    <p:sldId id="601" r:id="rId11"/>
    <p:sldId id="609" r:id="rId12"/>
    <p:sldId id="690" r:id="rId13"/>
    <p:sldId id="696" r:id="rId14"/>
    <p:sldId id="611" r:id="rId15"/>
    <p:sldId id="613" r:id="rId16"/>
    <p:sldId id="612" r:id="rId17"/>
    <p:sldId id="614" r:id="rId18"/>
    <p:sldId id="615" r:id="rId19"/>
    <p:sldId id="616" r:id="rId20"/>
    <p:sldId id="617" r:id="rId21"/>
    <p:sldId id="625" r:id="rId22"/>
    <p:sldId id="626" r:id="rId23"/>
    <p:sldId id="627" r:id="rId24"/>
    <p:sldId id="628" r:id="rId25"/>
    <p:sldId id="629" r:id="rId26"/>
    <p:sldId id="630" r:id="rId27"/>
    <p:sldId id="631" r:id="rId28"/>
    <p:sldId id="699" r:id="rId29"/>
    <p:sldId id="635" r:id="rId30"/>
    <p:sldId id="636" r:id="rId31"/>
    <p:sldId id="637" r:id="rId32"/>
    <p:sldId id="640" r:id="rId33"/>
    <p:sldId id="641" r:id="rId34"/>
    <p:sldId id="700" r:id="rId35"/>
    <p:sldId id="639" r:id="rId36"/>
    <p:sldId id="649" r:id="rId37"/>
    <p:sldId id="674" r:id="rId38"/>
    <p:sldId id="644" r:id="rId39"/>
    <p:sldId id="646" r:id="rId40"/>
    <p:sldId id="648" r:id="rId41"/>
    <p:sldId id="650" r:id="rId42"/>
    <p:sldId id="662" r:id="rId43"/>
    <p:sldId id="664" r:id="rId44"/>
    <p:sldId id="668" r:id="rId45"/>
    <p:sldId id="665" r:id="rId46"/>
    <p:sldId id="667" r:id="rId47"/>
    <p:sldId id="669" r:id="rId48"/>
    <p:sldId id="652" r:id="rId49"/>
    <p:sldId id="670" r:id="rId50"/>
    <p:sldId id="655" r:id="rId51"/>
    <p:sldId id="671" r:id="rId52"/>
    <p:sldId id="657" r:id="rId53"/>
    <p:sldId id="658" r:id="rId54"/>
    <p:sldId id="659" r:id="rId55"/>
    <p:sldId id="660" r:id="rId56"/>
    <p:sldId id="672" r:id="rId57"/>
    <p:sldId id="702" r:id="rId58"/>
    <p:sldId id="703" r:id="rId59"/>
    <p:sldId id="705" r:id="rId60"/>
    <p:sldId id="706" r:id="rId61"/>
    <p:sldId id="707" r:id="rId6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0E9"/>
    <a:srgbClr val="009900"/>
    <a:srgbClr val="29009E"/>
    <a:srgbClr val="FFFEA4"/>
    <a:srgbClr val="82B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9" autoAdjust="0"/>
    <p:restoredTop sz="62357" autoAdjust="0"/>
  </p:normalViewPr>
  <p:slideViewPr>
    <p:cSldViewPr>
      <p:cViewPr>
        <p:scale>
          <a:sx n="72" d="100"/>
          <a:sy n="72" d="100"/>
        </p:scale>
        <p:origin x="-203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C9E13-FD82-412E-916F-30CFE6863CB3}" type="datetimeFigureOut">
              <a:rPr lang="en-US" smtClean="0"/>
              <a:t>13/06/15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7CA30-BCC0-41CC-BCB5-E3A8B79F2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2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189F9-1370-41C0-850E-FAAA172973AB}" type="datetimeFigureOut">
              <a:rPr lang="en-US" smtClean="0"/>
              <a:t>13/06/15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8A067-C543-4852-A433-38F19CB5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9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29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94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668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851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gate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6CA3683-2D86-4D62-8737-D64AD4DD1872}" type="slidenum">
              <a:rPr lang="he-IL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gate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6CA3683-2D86-4D62-8737-D64AD4DD1872}" type="slidenum">
              <a:rPr lang="he-IL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499-5498-497B-829C-C3B04AFB971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defRPr>
            </a:lvl1pPr>
          </a:lstStyle>
          <a:p>
            <a:fld id="{36DA8278-8F4F-44C3-A7E1-BA3F58CF8B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9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3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04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A48AB-D1EE-46AA-8035-AB58E6BA7AF4}" type="datetimeFigureOut">
              <a:rPr lang="en-US" smtClean="0"/>
              <a:pPr/>
              <a:t>13/06/15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A007-4D4F-402A-ABD9-2A704ED88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5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defRPr>
            </a:lvl1pPr>
          </a:lstStyle>
          <a:p>
            <a:fld id="{36DA8278-8F4F-44C3-A7E1-BA3F58CF8B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4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3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9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4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0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8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6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defRPr>
            </a:lvl1pPr>
          </a:lstStyle>
          <a:p>
            <a:fld id="{36DA8278-8F4F-44C3-A7E1-BA3F58CF8B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5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wm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wm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wm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wm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2.emf"/><Relationship Id="rId8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wm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1.png"/><Relationship Id="rId5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4.w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image" Target="../media/image27.pn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defRPr>
            </a:lvl1pPr>
          </a:lstStyle>
          <a:p>
            <a:fld id="{36DA8278-8F4F-44C3-A7E1-BA3F58CF8BC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feld 6"/>
          <p:cNvSpPr txBox="1"/>
          <p:nvPr/>
        </p:nvSpPr>
        <p:spPr>
          <a:xfrm>
            <a:off x="152400" y="10668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Provable </a:t>
            </a: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ecurity</a:t>
            </a:r>
          </a:p>
        </p:txBody>
      </p:sp>
      <p:sp>
        <p:nvSpPr>
          <p:cNvPr id="11" name="Textfeld 6"/>
          <p:cNvSpPr txBox="1"/>
          <p:nvPr/>
        </p:nvSpPr>
        <p:spPr>
          <a:xfrm>
            <a:off x="14133" y="308449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Sebastian Faust</a:t>
            </a:r>
            <a:endParaRPr lang="de-DE" sz="36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feld 6"/>
          <p:cNvSpPr txBox="1"/>
          <p:nvPr/>
        </p:nvSpPr>
        <p:spPr>
          <a:xfrm>
            <a:off x="18143" y="37308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Ruhr-Universität Bochum, Germany</a:t>
            </a: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590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What is the security goal?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57200" y="2286000"/>
            <a:ext cx="138537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993300"/>
                </a:solidFill>
              </a:rPr>
              <a:t>c := </a:t>
            </a:r>
            <a:r>
              <a:rPr lang="en-US" sz="1800" b="1" dirty="0" err="1" smtClean="0">
                <a:solidFill>
                  <a:srgbClr val="993300"/>
                </a:solidFill>
              </a:rPr>
              <a:t>Enc</a:t>
            </a:r>
            <a:r>
              <a:rPr lang="en-US" sz="1800" b="1" baseline="-25000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r>
              <a:rPr lang="en-US" sz="1800" b="1" dirty="0" smtClean="0">
                <a:solidFill>
                  <a:srgbClr val="993300"/>
                </a:solidFill>
              </a:rPr>
              <a:t>(m)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" y="2819400"/>
            <a:ext cx="82296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Attempt 1:</a:t>
            </a:r>
            <a:r>
              <a:rPr lang="en-US" sz="3200" dirty="0" smtClean="0">
                <a:latin typeface="Arial"/>
                <a:cs typeface="Arial"/>
              </a:rPr>
              <a:t> adversary cannot compute </a:t>
            </a:r>
            <a:r>
              <a:rPr lang="en-US" sz="3200" b="1" dirty="0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endParaRPr lang="en-US" sz="20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pic>
        <p:nvPicPr>
          <p:cNvPr id="86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Łącznik prosty ze strzałką 36"/>
          <p:cNvCxnSpPr/>
          <p:nvPr/>
        </p:nvCxnSpPr>
        <p:spPr>
          <a:xfrm>
            <a:off x="2133600" y="1752600"/>
            <a:ext cx="914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1600200" y="1524000"/>
            <a:ext cx="41933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33" name="Łącznik prosty ze strzałką 36"/>
          <p:cNvCxnSpPr/>
          <p:nvPr/>
        </p:nvCxnSpPr>
        <p:spPr>
          <a:xfrm flipV="1">
            <a:off x="2057400" y="2286000"/>
            <a:ext cx="990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>
            <a:off x="4191000" y="2209800"/>
            <a:ext cx="1143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267200" y="1828800"/>
            <a:ext cx="99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outputs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5410200" y="2035502"/>
            <a:ext cx="372443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993300"/>
                </a:solidFill>
              </a:rPr>
              <a:t>m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1000" y="3429000"/>
            <a:ext cx="80010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Arial"/>
                <a:cs typeface="Arial"/>
              </a:rPr>
              <a:t>Q:</a:t>
            </a:r>
            <a:r>
              <a:rPr lang="en-US" sz="3200" dirty="0" smtClean="0">
                <a:latin typeface="Arial"/>
                <a:cs typeface="Arial"/>
              </a:rPr>
              <a:t> Is this sufficient? </a:t>
            </a:r>
            <a:r>
              <a:rPr lang="en-US" sz="3200" b="1" u="sng" dirty="0" smtClean="0">
                <a:latin typeface="Arial"/>
                <a:cs typeface="Arial"/>
              </a:rPr>
              <a:t>A:</a:t>
            </a:r>
            <a:r>
              <a:rPr lang="en-US" sz="3200" dirty="0" smtClean="0">
                <a:latin typeface="Arial"/>
                <a:cs typeface="Arial"/>
              </a:rPr>
              <a:t> No!</a:t>
            </a:r>
            <a:endParaRPr lang="en-US" sz="2000" dirty="0">
              <a:latin typeface="Arial"/>
              <a:cs typeface="Arial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333562"/>
              </p:ext>
            </p:extLst>
          </p:nvPr>
        </p:nvGraphicFramePr>
        <p:xfrm>
          <a:off x="4648200" y="4267200"/>
          <a:ext cx="2971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99"/>
                <a:gridCol w="381000"/>
                <a:gridCol w="838200"/>
                <a:gridCol w="304800"/>
                <a:gridCol w="457200"/>
                <a:gridCol w="457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pl-PL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C00000"/>
                          </a:solidFill>
                        </a:rPr>
                        <a:t>...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pl-PL" baseline="-25000" dirty="0" smtClean="0">
                          <a:solidFill>
                            <a:srgbClr val="C00000"/>
                          </a:solidFill>
                        </a:rPr>
                        <a:t>|m|/2</a:t>
                      </a:r>
                      <a:endParaRPr lang="en-US" baseline="-25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C00000"/>
                          </a:solidFill>
                        </a:rPr>
                        <a:t>...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381000" y="863024"/>
            <a:ext cx="8305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Informal:</a:t>
            </a:r>
            <a:r>
              <a:rPr lang="en-US" sz="3200" dirty="0" smtClean="0">
                <a:latin typeface="Arial"/>
                <a:cs typeface="Arial"/>
              </a:rPr>
              <a:t> adversary does not learn </a:t>
            </a:r>
            <a:r>
              <a:rPr lang="en-US" sz="3200" b="1" dirty="0" smtClean="0">
                <a:solidFill>
                  <a:schemeClr val="accent2"/>
                </a:solidFill>
                <a:latin typeface="Arial"/>
                <a:cs typeface="Arial"/>
              </a:rPr>
              <a:t>m</a:t>
            </a:r>
            <a:endParaRPr lang="en-US" sz="20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4191000"/>
            <a:ext cx="2057400" cy="570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400" b="1" dirty="0" err="1" smtClean="0">
                <a:solidFill>
                  <a:schemeClr val="tx1"/>
                </a:solidFill>
                <a:ea typeface="ＭＳ Ｐゴシック" pitchFamily="34" charset="-128"/>
              </a:rPr>
              <a:t>Enc</a:t>
            </a:r>
            <a:r>
              <a:rPr lang="it-IT" sz="2400" b="1" dirty="0" smtClean="0">
                <a:solidFill>
                  <a:schemeClr val="tx1"/>
                </a:solidFill>
                <a:ea typeface="ＭＳ Ｐゴシック" pitchFamily="34" charset="-128"/>
              </a:rPr>
              <a:t>(</a:t>
            </a:r>
            <a:r>
              <a:rPr lang="it-IT" sz="2400" b="1" dirty="0" err="1" smtClean="0">
                <a:solidFill>
                  <a:schemeClr val="tx1"/>
                </a:solidFill>
                <a:ea typeface="ＭＳ Ｐゴシック" pitchFamily="34" charset="-128"/>
              </a:rPr>
              <a:t>pk,m</a:t>
            </a:r>
            <a:r>
              <a:rPr lang="it-IT" sz="2400" b="1" dirty="0" smtClean="0">
                <a:solidFill>
                  <a:schemeClr val="tx1"/>
                </a:solidFill>
                <a:ea typeface="ＭＳ Ｐゴシック" pitchFamily="34" charset="-128"/>
              </a:rPr>
              <a:t>)</a:t>
            </a:r>
            <a:endParaRPr lang="en-US" b="1" baseline="-250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cxnSp>
        <p:nvCxnSpPr>
          <p:cNvPr id="21" name="Łącznik prosty ze strzałką 36"/>
          <p:cNvCxnSpPr/>
          <p:nvPr/>
        </p:nvCxnSpPr>
        <p:spPr>
          <a:xfrm>
            <a:off x="4114800" y="44958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43000" y="4308118"/>
            <a:ext cx="372443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993300"/>
                </a:solidFill>
              </a:rPr>
              <a:t>m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25" name="Łącznik prosty ze strzałką 36"/>
          <p:cNvCxnSpPr/>
          <p:nvPr/>
        </p:nvCxnSpPr>
        <p:spPr>
          <a:xfrm>
            <a:off x="1524000" y="44958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62400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81000" y="4901624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Adversary does not learn entire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but would you consider this scheme secure?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0944" y="5903893"/>
            <a:ext cx="80010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Too weak security guarantee!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73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  <p:bldP spid="32" grpId="0" animBg="1"/>
      <p:bldP spid="45" grpId="0"/>
      <p:bldP spid="46" grpId="0" animBg="1"/>
      <p:bldP spid="47" grpId="0"/>
      <p:bldP spid="19" grpId="0" animBg="1"/>
      <p:bldP spid="23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0944" y="838200"/>
            <a:ext cx="87630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2. Attempt:</a:t>
            </a:r>
            <a:r>
              <a:rPr lang="en-US" sz="3200" dirty="0" smtClean="0">
                <a:latin typeface="Arial"/>
                <a:cs typeface="Arial"/>
              </a:rPr>
              <a:t> Adv</a:t>
            </a:r>
            <a:r>
              <a:rPr lang="en-US" sz="3200" dirty="0">
                <a:latin typeface="Arial"/>
                <a:cs typeface="Arial"/>
              </a:rPr>
              <a:t>.</a:t>
            </a:r>
            <a:r>
              <a:rPr lang="en-US" sz="3200" dirty="0" smtClean="0">
                <a:latin typeface="Arial"/>
                <a:cs typeface="Arial"/>
              </a:rPr>
              <a:t> learns </a:t>
            </a:r>
            <a:r>
              <a:rPr lang="en-US" sz="3200" b="1" dirty="0" smtClean="0">
                <a:solidFill>
                  <a:schemeClr val="accent1"/>
                </a:solidFill>
                <a:latin typeface="Arial"/>
                <a:cs typeface="Arial"/>
              </a:rPr>
              <a:t>nothing</a:t>
            </a:r>
            <a:r>
              <a:rPr lang="en-US" sz="3200" dirty="0" smtClean="0">
                <a:latin typeface="Arial"/>
                <a:cs typeface="Arial"/>
              </a:rPr>
              <a:t> about </a:t>
            </a:r>
            <a:r>
              <a:rPr lang="en-US" sz="3200" b="1" dirty="0" smtClean="0">
                <a:solidFill>
                  <a:schemeClr val="accent2"/>
                </a:solidFill>
                <a:latin typeface="Arial"/>
                <a:cs typeface="Arial"/>
              </a:rPr>
              <a:t>m</a:t>
            </a:r>
            <a:endParaRPr lang="en-US" sz="20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pic>
        <p:nvPicPr>
          <p:cNvPr id="86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95" y="2427827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ular Callout 17"/>
          <p:cNvSpPr/>
          <p:nvPr/>
        </p:nvSpPr>
        <p:spPr>
          <a:xfrm>
            <a:off x="4286248" y="1861077"/>
            <a:ext cx="4572032" cy="1481150"/>
          </a:xfrm>
          <a:prstGeom prst="wedgeRectCallout">
            <a:avLst>
              <a:gd name="adj1" fmla="val -61125"/>
              <a:gd name="adj2" fmla="val -4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/>
              <a:t>Adversary knows that </a:t>
            </a:r>
            <a:endParaRPr lang="it-IT" dirty="0"/>
          </a:p>
        </p:txBody>
      </p:sp>
      <p:pic>
        <p:nvPicPr>
          <p:cNvPr id="20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2323717"/>
            <a:ext cx="1019529" cy="107157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357686" y="26331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 := 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57818" y="2504019"/>
            <a:ext cx="332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I love you</a:t>
            </a:r>
            <a:r>
              <a:rPr lang="en-US" dirty="0" smtClean="0">
                <a:solidFill>
                  <a:srgbClr val="C00000"/>
                </a:solidFill>
              </a:rPr>
              <a:t>”              with prob. </a:t>
            </a:r>
            <a:r>
              <a:rPr lang="en-US" b="1" dirty="0" smtClean="0">
                <a:solidFill>
                  <a:srgbClr val="C00000"/>
                </a:solidFill>
              </a:rPr>
              <a:t>0.5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7818" y="2849067"/>
            <a:ext cx="333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I don’t love you</a:t>
            </a:r>
            <a:r>
              <a:rPr lang="en-US" dirty="0" smtClean="0">
                <a:solidFill>
                  <a:srgbClr val="C00000"/>
                </a:solidFill>
              </a:rPr>
              <a:t>”    with prob. </a:t>
            </a:r>
            <a:r>
              <a:rPr lang="en-US" b="1" dirty="0" smtClean="0">
                <a:solidFill>
                  <a:srgbClr val="C00000"/>
                </a:solidFill>
              </a:rPr>
              <a:t>0.5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6" name="Left Brace 25"/>
          <p:cNvSpPr/>
          <p:nvPr/>
        </p:nvSpPr>
        <p:spPr>
          <a:xfrm>
            <a:off x="5000628" y="2575457"/>
            <a:ext cx="485772" cy="538170"/>
          </a:xfrm>
          <a:prstGeom prst="leftBrace">
            <a:avLst>
              <a:gd name="adj1" fmla="val 35987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00000"/>
              </a:solidFill>
            </a:endParaRPr>
          </a:p>
        </p:txBody>
      </p:sp>
      <p:cxnSp>
        <p:nvCxnSpPr>
          <p:cNvPr id="56" name="Łącznik prosty ze strzałką 36"/>
          <p:cNvCxnSpPr/>
          <p:nvPr/>
        </p:nvCxnSpPr>
        <p:spPr>
          <a:xfrm>
            <a:off x="726720" y="1892530"/>
            <a:ext cx="0" cy="458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57200" y="152400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04800" y="37338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But adversary may already know </a:t>
            </a:r>
            <a:r>
              <a:rPr lang="en-US" sz="2800" b="1" dirty="0" smtClean="0">
                <a:solidFill>
                  <a:srgbClr val="4F81BD"/>
                </a:solidFill>
                <a:latin typeface="Arial"/>
                <a:cs typeface="Arial"/>
              </a:rPr>
              <a:t>something</a:t>
            </a:r>
            <a:r>
              <a:rPr lang="en-US" sz="2800" dirty="0" smtClean="0">
                <a:latin typeface="Arial"/>
                <a:cs typeface="Arial"/>
              </a:rPr>
              <a:t> about </a:t>
            </a:r>
            <a:r>
              <a:rPr lang="en-US" sz="2800" b="1" dirty="0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endParaRPr lang="en-US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1281090" y="2274332"/>
            <a:ext cx="1766910" cy="133825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993300"/>
                </a:solidFill>
              </a:rPr>
              <a:t>pk</a:t>
            </a:r>
            <a:endParaRPr lang="en-US" b="1" dirty="0" smtClean="0">
              <a:solidFill>
                <a:srgbClr val="993300"/>
              </a:solidFill>
            </a:endParaRPr>
          </a:p>
          <a:p>
            <a:pPr algn="ctr"/>
            <a:r>
              <a:rPr lang="en-US" b="1" dirty="0" smtClean="0">
                <a:solidFill>
                  <a:srgbClr val="993300"/>
                </a:solidFill>
              </a:rPr>
              <a:t>c </a:t>
            </a:r>
            <a:r>
              <a:rPr lang="en-US" b="1" dirty="0">
                <a:solidFill>
                  <a:srgbClr val="993300"/>
                </a:solidFill>
              </a:rPr>
              <a:t>:= </a:t>
            </a:r>
            <a:r>
              <a:rPr lang="en-US" b="1" dirty="0" err="1" smtClean="0">
                <a:solidFill>
                  <a:srgbClr val="993300"/>
                </a:solidFill>
              </a:rPr>
              <a:t>Enc</a:t>
            </a:r>
            <a:r>
              <a:rPr lang="pl-PL" b="1" baseline="-25000" dirty="0" err="1" smtClean="0">
                <a:solidFill>
                  <a:srgbClr val="993300"/>
                </a:solidFill>
              </a:rPr>
              <a:t>pk</a:t>
            </a:r>
            <a:r>
              <a:rPr lang="en-US" b="1" dirty="0" smtClean="0">
                <a:solidFill>
                  <a:srgbClr val="993300"/>
                </a:solidFill>
              </a:rPr>
              <a:t>(</a:t>
            </a:r>
            <a:r>
              <a:rPr lang="en-US" b="1" dirty="0">
                <a:solidFill>
                  <a:srgbClr val="993300"/>
                </a:solidFill>
              </a:rPr>
              <a:t>m)</a:t>
            </a:r>
            <a:r>
              <a:rPr lang="pl-PL" b="1" dirty="0">
                <a:solidFill>
                  <a:srgbClr val="993300"/>
                </a:solidFill>
              </a:rPr>
              <a:t> </a:t>
            </a:r>
            <a:endParaRPr lang="it-IT" dirty="0"/>
          </a:p>
        </p:txBody>
      </p:sp>
      <p:sp>
        <p:nvSpPr>
          <p:cNvPr id="32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What is the security goal?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4" name="Rounded Rectangular Callout 15"/>
          <p:cNvSpPr>
            <a:spLocks noChangeArrowheads="1"/>
          </p:cNvSpPr>
          <p:nvPr/>
        </p:nvSpPr>
        <p:spPr bwMode="auto">
          <a:xfrm>
            <a:off x="533400" y="762000"/>
            <a:ext cx="3581400" cy="861193"/>
          </a:xfrm>
          <a:prstGeom prst="wedgeRoundRectCallout">
            <a:avLst>
              <a:gd name="adj1" fmla="val -13011"/>
              <a:gd name="adj2" fmla="val 169381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1"/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US" sz="2600" dirty="0" smtClean="0">
                <a:solidFill>
                  <a:schemeClr val="tx1"/>
                </a:solidFill>
              </a:rPr>
              <a:t>Not really necessary to learn </a:t>
            </a:r>
            <a:r>
              <a:rPr lang="en-US" sz="2600" b="1" dirty="0" smtClean="0">
                <a:solidFill>
                  <a:srgbClr val="C0504D"/>
                </a:solidFill>
              </a:rPr>
              <a:t>“something”</a:t>
            </a:r>
            <a:endParaRPr lang="en-US" sz="2600" b="1" dirty="0">
              <a:solidFill>
                <a:srgbClr val="C0504D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0944" y="4419600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Too strong security guarantee!</a:t>
            </a:r>
          </a:p>
          <a:p>
            <a:r>
              <a:rPr lang="en-US" sz="3200" dirty="0" smtClean="0">
                <a:latin typeface="Arial"/>
                <a:cs typeface="Arial"/>
                <a:sym typeface="Wingdings"/>
              </a:rPr>
              <a:t> unachievable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96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/>
      <p:bldP spid="23" grpId="0"/>
      <p:bldP spid="26" grpId="0" animBg="1"/>
      <p:bldP spid="59" grpId="0"/>
      <p:bldP spid="31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0944" y="838200"/>
            <a:ext cx="87630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3</a:t>
            </a:r>
            <a:r>
              <a:rPr lang="en-US" sz="3200" b="1" dirty="0" smtClean="0">
                <a:latin typeface="Arial"/>
                <a:cs typeface="Arial"/>
              </a:rPr>
              <a:t>. Attempt:</a:t>
            </a:r>
            <a:r>
              <a:rPr lang="en-US" sz="3200" dirty="0" smtClean="0">
                <a:latin typeface="Arial"/>
                <a:cs typeface="Arial"/>
              </a:rPr>
              <a:t> Adv</a:t>
            </a:r>
            <a:r>
              <a:rPr lang="en-US" sz="3200" dirty="0">
                <a:latin typeface="Arial"/>
                <a:cs typeface="Arial"/>
              </a:rPr>
              <a:t>.</a:t>
            </a:r>
            <a:r>
              <a:rPr lang="en-US" sz="3200" dirty="0" smtClean="0">
                <a:latin typeface="Arial"/>
                <a:cs typeface="Arial"/>
              </a:rPr>
              <a:t> learns nothing </a:t>
            </a:r>
            <a:r>
              <a:rPr lang="en-US" sz="3200" b="1" dirty="0" smtClean="0">
                <a:solidFill>
                  <a:srgbClr val="4F81BD"/>
                </a:solidFill>
                <a:latin typeface="Arial"/>
                <a:cs typeface="Arial"/>
              </a:rPr>
              <a:t>new</a:t>
            </a:r>
            <a:r>
              <a:rPr lang="en-US" sz="3200" dirty="0" smtClean="0">
                <a:latin typeface="Arial"/>
                <a:cs typeface="Arial"/>
              </a:rPr>
              <a:t> about </a:t>
            </a:r>
            <a:r>
              <a:rPr lang="en-US" sz="3200" b="1" dirty="0" smtClean="0">
                <a:solidFill>
                  <a:schemeClr val="accent2"/>
                </a:solidFill>
                <a:latin typeface="Arial"/>
                <a:cs typeface="Arial"/>
              </a:rPr>
              <a:t>m</a:t>
            </a:r>
            <a:endParaRPr lang="en-US" sz="20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pic>
        <p:nvPicPr>
          <p:cNvPr id="86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1895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Łącznik prosty ze strzałką 36"/>
          <p:cNvCxnSpPr/>
          <p:nvPr/>
        </p:nvCxnSpPr>
        <p:spPr>
          <a:xfrm>
            <a:off x="685800" y="4038600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ular Callout 17"/>
          <p:cNvSpPr/>
          <p:nvPr/>
        </p:nvSpPr>
        <p:spPr>
          <a:xfrm>
            <a:off x="4286248" y="2025145"/>
            <a:ext cx="4572032" cy="1481150"/>
          </a:xfrm>
          <a:prstGeom prst="wedgeRectCallout">
            <a:avLst>
              <a:gd name="adj1" fmla="val -61125"/>
              <a:gd name="adj2" fmla="val -4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/>
              <a:t>Adversary knows that </a:t>
            </a:r>
            <a:endParaRPr lang="it-IT" dirty="0"/>
          </a:p>
        </p:txBody>
      </p:sp>
      <p:pic>
        <p:nvPicPr>
          <p:cNvPr id="20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2382335"/>
            <a:ext cx="1019529" cy="107157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357686" y="279721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 := 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57818" y="2668087"/>
            <a:ext cx="332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I love you</a:t>
            </a:r>
            <a:r>
              <a:rPr lang="en-US" dirty="0" smtClean="0">
                <a:solidFill>
                  <a:srgbClr val="C00000"/>
                </a:solidFill>
              </a:rPr>
              <a:t>”              with prob. </a:t>
            </a:r>
            <a:r>
              <a:rPr lang="en-US" b="1" dirty="0" smtClean="0">
                <a:solidFill>
                  <a:srgbClr val="C00000"/>
                </a:solidFill>
              </a:rPr>
              <a:t>0.5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7818" y="3013135"/>
            <a:ext cx="333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I don’t love you</a:t>
            </a:r>
            <a:r>
              <a:rPr lang="en-US" dirty="0" smtClean="0">
                <a:solidFill>
                  <a:srgbClr val="C00000"/>
                </a:solidFill>
              </a:rPr>
              <a:t>”    with prob. </a:t>
            </a:r>
            <a:r>
              <a:rPr lang="en-US" b="1" dirty="0" smtClean="0">
                <a:solidFill>
                  <a:srgbClr val="C00000"/>
                </a:solidFill>
              </a:rPr>
              <a:t>0.5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6" name="Left Brace 25"/>
          <p:cNvSpPr/>
          <p:nvPr/>
        </p:nvSpPr>
        <p:spPr>
          <a:xfrm>
            <a:off x="5000628" y="2739525"/>
            <a:ext cx="485772" cy="538170"/>
          </a:xfrm>
          <a:prstGeom prst="leftBrace">
            <a:avLst>
              <a:gd name="adj1" fmla="val 35987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38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643462"/>
            <a:ext cx="1019529" cy="1071570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416280" y="37045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1473" y="5072090"/>
            <a:ext cx="41933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pk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1357290" y="4529150"/>
            <a:ext cx="1766910" cy="133825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993300"/>
                </a:solidFill>
              </a:rPr>
              <a:t>pk</a:t>
            </a:r>
            <a:endParaRPr lang="en-US" b="1" dirty="0" smtClean="0">
              <a:solidFill>
                <a:srgbClr val="993300"/>
              </a:solidFill>
            </a:endParaRPr>
          </a:p>
          <a:p>
            <a:pPr algn="ctr"/>
            <a:r>
              <a:rPr lang="en-US" b="1" dirty="0" smtClean="0">
                <a:solidFill>
                  <a:srgbClr val="993300"/>
                </a:solidFill>
              </a:rPr>
              <a:t>c </a:t>
            </a:r>
            <a:r>
              <a:rPr lang="en-US" b="1" dirty="0">
                <a:solidFill>
                  <a:srgbClr val="993300"/>
                </a:solidFill>
              </a:rPr>
              <a:t>:= </a:t>
            </a:r>
            <a:r>
              <a:rPr lang="en-US" b="1" dirty="0" err="1" smtClean="0">
                <a:solidFill>
                  <a:srgbClr val="993300"/>
                </a:solidFill>
              </a:rPr>
              <a:t>Enc</a:t>
            </a:r>
            <a:r>
              <a:rPr lang="pl-PL" b="1" baseline="-25000" dirty="0" err="1" smtClean="0">
                <a:solidFill>
                  <a:srgbClr val="993300"/>
                </a:solidFill>
              </a:rPr>
              <a:t>pk</a:t>
            </a:r>
            <a:r>
              <a:rPr lang="en-US" b="1" dirty="0" smtClean="0">
                <a:solidFill>
                  <a:srgbClr val="993300"/>
                </a:solidFill>
              </a:rPr>
              <a:t>(</a:t>
            </a:r>
            <a:r>
              <a:rPr lang="en-US" b="1" dirty="0">
                <a:solidFill>
                  <a:srgbClr val="993300"/>
                </a:solidFill>
              </a:rPr>
              <a:t>m)</a:t>
            </a:r>
            <a:r>
              <a:rPr lang="pl-PL" b="1" dirty="0">
                <a:solidFill>
                  <a:srgbClr val="993300"/>
                </a:solidFill>
              </a:rPr>
              <a:t> </a:t>
            </a:r>
            <a:endParaRPr lang="it-IT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214282" y="3733800"/>
            <a:ext cx="85011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95" y="4681550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ular Callout 50"/>
          <p:cNvSpPr/>
          <p:nvPr/>
        </p:nvSpPr>
        <p:spPr>
          <a:xfrm>
            <a:off x="4438648" y="4268295"/>
            <a:ext cx="4572032" cy="1481150"/>
          </a:xfrm>
          <a:prstGeom prst="wedgeRectCallout">
            <a:avLst>
              <a:gd name="adj1" fmla="val -61125"/>
              <a:gd name="adj2" fmla="val -4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/>
              <a:t>Adversary </a:t>
            </a:r>
            <a:r>
              <a:rPr lang="en-US" b="1" dirty="0" smtClean="0"/>
              <a:t>still</a:t>
            </a:r>
            <a:r>
              <a:rPr lang="en-US" dirty="0" smtClean="0"/>
              <a:t> knows that </a:t>
            </a:r>
            <a:endParaRPr lang="it-IT" dirty="0"/>
          </a:p>
        </p:txBody>
      </p:sp>
      <p:sp>
        <p:nvSpPr>
          <p:cNvPr id="52" name="TextBox 51"/>
          <p:cNvSpPr txBox="1"/>
          <p:nvPr/>
        </p:nvSpPr>
        <p:spPr>
          <a:xfrm>
            <a:off x="4510086" y="50403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 := 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10218" y="4911237"/>
            <a:ext cx="332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I love you</a:t>
            </a:r>
            <a:r>
              <a:rPr lang="en-US" dirty="0" smtClean="0">
                <a:solidFill>
                  <a:srgbClr val="C00000"/>
                </a:solidFill>
              </a:rPr>
              <a:t>”              with prob. </a:t>
            </a:r>
            <a:r>
              <a:rPr lang="en-US" b="1" dirty="0" smtClean="0">
                <a:solidFill>
                  <a:srgbClr val="C00000"/>
                </a:solidFill>
              </a:rPr>
              <a:t>0.5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10218" y="5256285"/>
            <a:ext cx="333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I don’t love you</a:t>
            </a:r>
            <a:r>
              <a:rPr lang="en-US" dirty="0" smtClean="0">
                <a:solidFill>
                  <a:srgbClr val="C00000"/>
                </a:solidFill>
              </a:rPr>
              <a:t>”    with prob. </a:t>
            </a:r>
            <a:r>
              <a:rPr lang="en-US" b="1" dirty="0" smtClean="0">
                <a:solidFill>
                  <a:srgbClr val="C00000"/>
                </a:solidFill>
              </a:rPr>
              <a:t>0.5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55" name="Left Brace 54"/>
          <p:cNvSpPr/>
          <p:nvPr/>
        </p:nvSpPr>
        <p:spPr>
          <a:xfrm>
            <a:off x="5153028" y="4982675"/>
            <a:ext cx="485772" cy="538170"/>
          </a:xfrm>
          <a:prstGeom prst="leftBrace">
            <a:avLst>
              <a:gd name="adj1" fmla="val 35987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00000"/>
              </a:solidFill>
            </a:endParaRPr>
          </a:p>
        </p:txBody>
      </p:sp>
      <p:cxnSp>
        <p:nvCxnSpPr>
          <p:cNvPr id="56" name="Łącznik prosty ze strzałką 36"/>
          <p:cNvCxnSpPr/>
          <p:nvPr/>
        </p:nvCxnSpPr>
        <p:spPr>
          <a:xfrm>
            <a:off x="726720" y="1752600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57200" y="14185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5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531" y="6055082"/>
            <a:ext cx="52666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Rectangle 58"/>
          <p:cNvSpPr/>
          <p:nvPr/>
        </p:nvSpPr>
        <p:spPr>
          <a:xfrm>
            <a:off x="914400" y="6019800"/>
            <a:ext cx="7239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Makes sense: How to formalize it?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8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What is the security goal?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0451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/>
      <p:bldP spid="23" grpId="0"/>
      <p:bldP spid="26" grpId="0" animBg="1"/>
      <p:bldP spid="39" grpId="0"/>
      <p:bldP spid="41" grpId="0" animBg="1"/>
      <p:bldP spid="42" grpId="0" animBg="1"/>
      <p:bldP spid="51" grpId="0" animBg="1"/>
      <p:bldP spid="52" grpId="0"/>
      <p:bldP spid="53" grpId="0"/>
      <p:bldP spid="54" grpId="0"/>
      <p:bldP spid="55" grpId="0" animBg="1"/>
      <p:bldP spid="57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The semantic security game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6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5" y="1906095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733800" y="2667000"/>
            <a:ext cx="41933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33" name="Łącznik prosty ze strzałką 36"/>
          <p:cNvCxnSpPr/>
          <p:nvPr/>
        </p:nvCxnSpPr>
        <p:spPr>
          <a:xfrm flipH="1">
            <a:off x="1905000" y="1447800"/>
            <a:ext cx="1600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H="1">
            <a:off x="2819400" y="3200400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943600" y="32004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pk,sk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 = Gen(1</a:t>
            </a:r>
            <a:r>
              <a:rPr lang="en-US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n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3657600" y="1219200"/>
            <a:ext cx="38424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993300"/>
                </a:solidFill>
              </a:rPr>
              <a:t>1</a:t>
            </a:r>
            <a:r>
              <a:rPr lang="en-US" sz="1800" b="1" baseline="30000" dirty="0" smtClean="0">
                <a:solidFill>
                  <a:srgbClr val="993300"/>
                </a:solidFill>
              </a:rPr>
              <a:t>n</a:t>
            </a:r>
            <a:endParaRPr lang="en-US" sz="1800" b="1" baseline="30000" dirty="0">
              <a:solidFill>
                <a:srgbClr val="9933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3400" y="1220295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Adversary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35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76401"/>
            <a:ext cx="1447800" cy="1143000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6248399" y="121920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Challenger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19400" y="838200"/>
            <a:ext cx="2209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Security parameter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47" name="Łącznik prosty ze strzałką 36"/>
          <p:cNvCxnSpPr/>
          <p:nvPr/>
        </p:nvCxnSpPr>
        <p:spPr>
          <a:xfrm>
            <a:off x="4114800" y="1447800"/>
            <a:ext cx="1905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943600" y="28194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1. Generate challenge keys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7848600" y="1828800"/>
            <a:ext cx="82554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k,sk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304800" y="1981200"/>
            <a:ext cx="41933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3591692" y="3505200"/>
            <a:ext cx="82790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n-US" sz="1800" b="1" baseline="-25000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, m</a:t>
            </a:r>
            <a:r>
              <a:rPr lang="en-US" sz="1800" b="1" baseline="-25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63" name="Łącznik prosty ze strzałką 36"/>
          <p:cNvCxnSpPr/>
          <p:nvPr/>
        </p:nvCxnSpPr>
        <p:spPr>
          <a:xfrm flipH="1">
            <a:off x="2819400" y="4038600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28600" y="35814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0</a:t>
            </a:r>
            <a:r>
              <a:rPr lang="en-US" dirty="0" smtClean="0">
                <a:latin typeface="Arial"/>
                <a:cs typeface="Arial"/>
              </a:rPr>
              <a:t> and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1</a:t>
            </a:r>
            <a:endParaRPr lang="en-US" sz="1200" b="1" baseline="-250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28600" y="32004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2. Choose messages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467600" y="4267200"/>
            <a:ext cx="2971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c = 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Enc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pk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943600" y="3821668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. Flip </a:t>
            </a:r>
            <a:r>
              <a:rPr lang="en-US" b="1" dirty="0" smtClean="0">
                <a:solidFill>
                  <a:schemeClr val="accent1"/>
                </a:solidFill>
                <a:latin typeface="Arial"/>
                <a:cs typeface="Arial"/>
              </a:rPr>
              <a:t>challenge</a:t>
            </a:r>
            <a:r>
              <a:rPr lang="en-US" dirty="0" smtClean="0">
                <a:latin typeface="Arial"/>
                <a:cs typeface="Arial"/>
              </a:rPr>
              <a:t> bit </a:t>
            </a:r>
            <a:r>
              <a:rPr lang="en-US" b="1" dirty="0" smtClean="0">
                <a:solidFill>
                  <a:schemeClr val="accent2"/>
                </a:solidFill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 in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{0,1}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943600" y="4278868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3. Encrypt 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:</a:t>
            </a:r>
            <a:endParaRPr lang="en-US" sz="1200" baseline="-25000" dirty="0">
              <a:latin typeface="Arial"/>
              <a:cs typeface="Arial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886200" y="4267200"/>
            <a:ext cx="281259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39" name="Łącznik prosty ze strzałką 36"/>
          <p:cNvCxnSpPr/>
          <p:nvPr/>
        </p:nvCxnSpPr>
        <p:spPr>
          <a:xfrm flipH="1">
            <a:off x="2819400" y="4800600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7200" y="5106495"/>
            <a:ext cx="85011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066800" y="5334000"/>
            <a:ext cx="3733800" cy="1219200"/>
            <a:chOff x="1066800" y="5334000"/>
            <a:chExt cx="3733800" cy="1219200"/>
          </a:xfrm>
        </p:grpSpPr>
        <p:sp>
          <p:nvSpPr>
            <p:cNvPr id="42" name="Rectangular Callout 41"/>
            <p:cNvSpPr/>
            <p:nvPr/>
          </p:nvSpPr>
          <p:spPr>
            <a:xfrm>
              <a:off x="1066800" y="5334000"/>
              <a:ext cx="3733800" cy="1219200"/>
            </a:xfrm>
            <a:prstGeom prst="wedgeRectCallout">
              <a:avLst>
                <a:gd name="adj1" fmla="val -6322"/>
                <a:gd name="adj2" fmla="val -15761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US" dirty="0" smtClean="0"/>
                <a:t>Adversary knows that </a:t>
              </a:r>
              <a:endParaRPr lang="it-IT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14468" y="5920331"/>
              <a:ext cx="539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b := 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33203" y="5715000"/>
              <a:ext cx="1862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“0” with prob. </a:t>
              </a:r>
              <a:r>
                <a:rPr lang="en-US" b="1" dirty="0" smtClean="0">
                  <a:solidFill>
                    <a:srgbClr val="C00000"/>
                  </a:solidFill>
                </a:rPr>
                <a:t>0.5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29146" y="6136248"/>
              <a:ext cx="1866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“</a:t>
              </a:r>
              <a:r>
                <a:rPr lang="en-US" i="1" dirty="0" smtClean="0">
                  <a:solidFill>
                    <a:srgbClr val="C00000"/>
                  </a:solidFill>
                </a:rPr>
                <a:t>1</a:t>
              </a:r>
              <a:r>
                <a:rPr lang="en-US" dirty="0" smtClean="0">
                  <a:solidFill>
                    <a:srgbClr val="C00000"/>
                  </a:solidFill>
                </a:rPr>
                <a:t>” with prob. </a:t>
              </a:r>
              <a:r>
                <a:rPr lang="en-US" b="1" dirty="0" smtClean="0">
                  <a:solidFill>
                    <a:srgbClr val="C00000"/>
                  </a:solidFill>
                </a:rPr>
                <a:t>0.5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  <p:sp>
          <p:nvSpPr>
            <p:cNvPr id="57" name="Left Brace 56"/>
            <p:cNvSpPr/>
            <p:nvPr/>
          </p:nvSpPr>
          <p:spPr>
            <a:xfrm>
              <a:off x="2157410" y="5862638"/>
              <a:ext cx="485772" cy="538170"/>
            </a:xfrm>
            <a:prstGeom prst="leftBrace">
              <a:avLst>
                <a:gd name="adj1" fmla="val 35987"/>
                <a:gd name="adj2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26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5" grpId="0"/>
      <p:bldP spid="46" grpId="0" animBg="1"/>
      <p:bldP spid="59" grpId="0"/>
      <p:bldP spid="36" grpId="0"/>
      <p:bldP spid="40" grpId="0"/>
      <p:bldP spid="48" grpId="0"/>
      <p:bldP spid="60" grpId="0" animBg="1"/>
      <p:bldP spid="61" grpId="0" animBg="1"/>
      <p:bldP spid="62" grpId="0" animBg="1"/>
      <p:bldP spid="64" grpId="0"/>
      <p:bldP spid="65" grpId="0"/>
      <p:bldP spid="66" grpId="0"/>
      <p:bldP spid="67" grpId="0"/>
      <p:bldP spid="68" grpId="0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The semantic security game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6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5" y="1906095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733800" y="2667000"/>
            <a:ext cx="41933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33" name="Łącznik prosty ze strzałką 36"/>
          <p:cNvCxnSpPr/>
          <p:nvPr/>
        </p:nvCxnSpPr>
        <p:spPr>
          <a:xfrm flipH="1">
            <a:off x="1905000" y="1447800"/>
            <a:ext cx="1600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H="1">
            <a:off x="2819400" y="3200400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943600" y="32004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pk,sk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 = Gen(1</a:t>
            </a:r>
            <a:r>
              <a:rPr lang="en-US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n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3657600" y="1219200"/>
            <a:ext cx="38424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993300"/>
                </a:solidFill>
              </a:rPr>
              <a:t>1</a:t>
            </a:r>
            <a:r>
              <a:rPr lang="en-US" sz="1800" b="1" baseline="30000" dirty="0" smtClean="0">
                <a:solidFill>
                  <a:srgbClr val="993300"/>
                </a:solidFill>
              </a:rPr>
              <a:t>n</a:t>
            </a:r>
            <a:endParaRPr lang="en-US" sz="1800" b="1" baseline="30000" dirty="0">
              <a:solidFill>
                <a:srgbClr val="9933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3400" y="1220295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Adversary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35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76401"/>
            <a:ext cx="1447800" cy="1143000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6248399" y="121920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Challenger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19400" y="838200"/>
            <a:ext cx="2209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Security parameter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47" name="Łącznik prosty ze strzałką 36"/>
          <p:cNvCxnSpPr/>
          <p:nvPr/>
        </p:nvCxnSpPr>
        <p:spPr>
          <a:xfrm>
            <a:off x="4114800" y="1447800"/>
            <a:ext cx="1905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943600" y="28194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1. Generate challenge keys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7848600" y="1828800"/>
            <a:ext cx="82554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k,sk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304800" y="1981200"/>
            <a:ext cx="41933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3591692" y="3505200"/>
            <a:ext cx="82790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n-US" sz="1800" b="1" baseline="-25000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, m</a:t>
            </a:r>
            <a:r>
              <a:rPr lang="en-US" sz="1800" b="1" baseline="-25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63" name="Łącznik prosty ze strzałką 36"/>
          <p:cNvCxnSpPr/>
          <p:nvPr/>
        </p:nvCxnSpPr>
        <p:spPr>
          <a:xfrm flipH="1">
            <a:off x="2819400" y="4038600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28600" y="35814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0</a:t>
            </a:r>
            <a:r>
              <a:rPr lang="en-US" dirty="0" smtClean="0">
                <a:latin typeface="Arial"/>
                <a:cs typeface="Arial"/>
              </a:rPr>
              <a:t> and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1</a:t>
            </a:r>
            <a:endParaRPr lang="en-US" sz="1200" b="1" baseline="-250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28600" y="32004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2. Choose messages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467600" y="4267200"/>
            <a:ext cx="2971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c = 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Enc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pk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943600" y="3821668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. Flip </a:t>
            </a:r>
            <a:r>
              <a:rPr lang="en-US" b="1" dirty="0" smtClean="0">
                <a:solidFill>
                  <a:schemeClr val="accent1"/>
                </a:solidFill>
                <a:latin typeface="Arial"/>
                <a:cs typeface="Arial"/>
              </a:rPr>
              <a:t>challenge</a:t>
            </a:r>
            <a:r>
              <a:rPr lang="en-US" dirty="0" smtClean="0">
                <a:latin typeface="Arial"/>
                <a:cs typeface="Arial"/>
              </a:rPr>
              <a:t> bit </a:t>
            </a:r>
            <a:r>
              <a:rPr lang="en-US" b="1" dirty="0" smtClean="0">
                <a:solidFill>
                  <a:schemeClr val="accent2"/>
                </a:solidFill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 in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{0,1}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943600" y="4278868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3. Encrypt 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:</a:t>
            </a:r>
            <a:endParaRPr lang="en-US" sz="1200" baseline="-25000" dirty="0">
              <a:latin typeface="Arial"/>
              <a:cs typeface="Arial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886200" y="4267200"/>
            <a:ext cx="281259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39" name="Łącznik prosty ze strzałką 36"/>
          <p:cNvCxnSpPr/>
          <p:nvPr/>
        </p:nvCxnSpPr>
        <p:spPr>
          <a:xfrm flipH="1">
            <a:off x="2819400" y="4800600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7200" y="5106495"/>
            <a:ext cx="85011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295400" y="5410200"/>
            <a:ext cx="3733800" cy="1219200"/>
            <a:chOff x="2286000" y="5258895"/>
            <a:chExt cx="3733800" cy="1219200"/>
          </a:xfrm>
        </p:grpSpPr>
        <p:sp>
          <p:nvSpPr>
            <p:cNvPr id="43" name="Rectangular Callout 42"/>
            <p:cNvSpPr/>
            <p:nvPr/>
          </p:nvSpPr>
          <p:spPr>
            <a:xfrm>
              <a:off x="2286000" y="5258895"/>
              <a:ext cx="3733800" cy="1219200"/>
            </a:xfrm>
            <a:prstGeom prst="wedgeRectCallout">
              <a:avLst>
                <a:gd name="adj1" fmla="val -8685"/>
                <a:gd name="adj2" fmla="val -9540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US" dirty="0" smtClean="0"/>
                <a:t>Adversary </a:t>
              </a:r>
              <a:r>
                <a:rPr lang="en-US" sz="2000" b="1" dirty="0" smtClean="0">
                  <a:solidFill>
                    <a:schemeClr val="accent1"/>
                  </a:solidFill>
                </a:rPr>
                <a:t>still</a:t>
              </a:r>
              <a:r>
                <a:rPr lang="en-US" sz="2000" dirty="0" smtClean="0">
                  <a:solidFill>
                    <a:schemeClr val="accent1"/>
                  </a:solidFill>
                </a:rPr>
                <a:t> </a:t>
              </a:r>
              <a:r>
                <a:rPr lang="en-US" dirty="0" smtClean="0"/>
                <a:t>knows that </a:t>
              </a:r>
              <a:endParaRPr lang="it-IT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52668" y="5845226"/>
              <a:ext cx="539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b := 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71403" y="5639895"/>
              <a:ext cx="1862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“0” with prob. </a:t>
              </a:r>
              <a:r>
                <a:rPr lang="en-US" b="1" dirty="0" smtClean="0">
                  <a:solidFill>
                    <a:srgbClr val="C00000"/>
                  </a:solidFill>
                </a:rPr>
                <a:t>0.5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67346" y="6061143"/>
              <a:ext cx="1866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“</a:t>
              </a:r>
              <a:r>
                <a:rPr lang="en-US" i="1" dirty="0" smtClean="0">
                  <a:solidFill>
                    <a:srgbClr val="C00000"/>
                  </a:solidFill>
                </a:rPr>
                <a:t>1</a:t>
              </a:r>
              <a:r>
                <a:rPr lang="en-US" dirty="0" smtClean="0">
                  <a:solidFill>
                    <a:srgbClr val="C00000"/>
                  </a:solidFill>
                </a:rPr>
                <a:t>” with prob. </a:t>
              </a:r>
              <a:r>
                <a:rPr lang="en-US" b="1" dirty="0" smtClean="0">
                  <a:solidFill>
                    <a:srgbClr val="C00000"/>
                  </a:solidFill>
                </a:rPr>
                <a:t>0.5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  <p:sp>
          <p:nvSpPr>
            <p:cNvPr id="51" name="Left Brace 50"/>
            <p:cNvSpPr/>
            <p:nvPr/>
          </p:nvSpPr>
          <p:spPr>
            <a:xfrm>
              <a:off x="2995610" y="5787533"/>
              <a:ext cx="485772" cy="538170"/>
            </a:xfrm>
            <a:prstGeom prst="leftBrace">
              <a:avLst>
                <a:gd name="adj1" fmla="val 35987"/>
                <a:gd name="adj2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C00000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5334000" y="5375657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We want: </a:t>
            </a:r>
            <a:r>
              <a:rPr lang="en-US" sz="2000" dirty="0" smtClean="0">
                <a:latin typeface="Arial"/>
                <a:cs typeface="Arial"/>
              </a:rPr>
              <a:t>Adversary cannot guess bit 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b </a:t>
            </a:r>
            <a:r>
              <a:rPr lang="en-US" sz="2000" dirty="0" smtClean="0">
                <a:latin typeface="Arial"/>
                <a:cs typeface="Arial"/>
              </a:rPr>
              <a:t>after seeing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 c</a:t>
            </a:r>
            <a:endParaRPr lang="en-US" sz="1400" b="1" baseline="-250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715000" y="6153090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How to formalize?</a:t>
            </a:r>
            <a:endParaRPr lang="en-US" sz="1600" baseline="-25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13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4343400"/>
            <a:ext cx="2819400" cy="6858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The semantic security game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6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5" y="1906095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733800" y="2667000"/>
            <a:ext cx="41933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33" name="Łącznik prosty ze strzałką 36"/>
          <p:cNvCxnSpPr/>
          <p:nvPr/>
        </p:nvCxnSpPr>
        <p:spPr>
          <a:xfrm flipH="1">
            <a:off x="1905000" y="1447800"/>
            <a:ext cx="1600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H="1">
            <a:off x="2819400" y="3200400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943600" y="32004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pk,sk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 = Gen(1</a:t>
            </a:r>
            <a:r>
              <a:rPr lang="en-US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n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3657600" y="1219200"/>
            <a:ext cx="38424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993300"/>
                </a:solidFill>
              </a:rPr>
              <a:t>1</a:t>
            </a:r>
            <a:r>
              <a:rPr lang="en-US" sz="1800" b="1" baseline="30000" dirty="0" smtClean="0">
                <a:solidFill>
                  <a:srgbClr val="993300"/>
                </a:solidFill>
              </a:rPr>
              <a:t>n</a:t>
            </a:r>
            <a:endParaRPr lang="en-US" sz="1800" b="1" baseline="30000" dirty="0">
              <a:solidFill>
                <a:srgbClr val="993300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2286000" y="5410200"/>
            <a:ext cx="3886200" cy="1176350"/>
          </a:xfrm>
          <a:prstGeom prst="wedgeRectCallout">
            <a:avLst>
              <a:gd name="adj1" fmla="val -30645"/>
              <a:gd name="adj2" fmla="val -4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000" b="1" dirty="0" smtClean="0">
                <a:latin typeface="Arial"/>
                <a:cs typeface="Arial"/>
              </a:rPr>
              <a:t>We want:</a:t>
            </a:r>
            <a:endParaRPr lang="it-IT" sz="2000" b="1" dirty="0"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3400" y="1220295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Adversary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35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76401"/>
            <a:ext cx="1447800" cy="1143000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6248399" y="121920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Challenger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19400" y="838200"/>
            <a:ext cx="2209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Security parameter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47" name="Łącznik prosty ze strzałką 36"/>
          <p:cNvCxnSpPr/>
          <p:nvPr/>
        </p:nvCxnSpPr>
        <p:spPr>
          <a:xfrm>
            <a:off x="4114800" y="1447800"/>
            <a:ext cx="1905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943600" y="28194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1. Generate challenge keys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7848600" y="1828800"/>
            <a:ext cx="82554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k,sk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304800" y="1981200"/>
            <a:ext cx="41933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3591692" y="3505200"/>
            <a:ext cx="82790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n-US" sz="1800" b="1" baseline="-25000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, m</a:t>
            </a:r>
            <a:r>
              <a:rPr lang="en-US" sz="1800" b="1" baseline="-25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63" name="Łącznik prosty ze strzałką 36"/>
          <p:cNvCxnSpPr/>
          <p:nvPr/>
        </p:nvCxnSpPr>
        <p:spPr>
          <a:xfrm flipH="1">
            <a:off x="2819400" y="4038600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28600" y="35814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0</a:t>
            </a:r>
            <a:r>
              <a:rPr lang="en-US" dirty="0" smtClean="0">
                <a:latin typeface="Arial"/>
                <a:cs typeface="Arial"/>
              </a:rPr>
              <a:t> and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1</a:t>
            </a:r>
            <a:endParaRPr lang="en-US" sz="1200" b="1" baseline="-250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28600" y="32004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2. Choose messages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467600" y="4267200"/>
            <a:ext cx="2971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c = 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Enc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pk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943600" y="3821668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. Flip </a:t>
            </a:r>
            <a:r>
              <a:rPr lang="en-US" b="1" dirty="0" smtClean="0">
                <a:solidFill>
                  <a:schemeClr val="accent1"/>
                </a:solidFill>
                <a:latin typeface="Arial"/>
                <a:cs typeface="Arial"/>
              </a:rPr>
              <a:t>challenge</a:t>
            </a:r>
            <a:r>
              <a:rPr lang="en-US" dirty="0" smtClean="0">
                <a:latin typeface="Arial"/>
                <a:cs typeface="Arial"/>
              </a:rPr>
              <a:t> bit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 in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{0,1}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943600" y="4278868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3. Encrypt 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:</a:t>
            </a:r>
            <a:endParaRPr lang="en-US" sz="1200" baseline="-25000" dirty="0">
              <a:latin typeface="Arial"/>
              <a:cs typeface="Arial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886200" y="4267200"/>
            <a:ext cx="281259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39" name="Łącznik prosty ze strzałką 36"/>
          <p:cNvCxnSpPr/>
          <p:nvPr/>
        </p:nvCxnSpPr>
        <p:spPr>
          <a:xfrm flipH="1">
            <a:off x="2819400" y="4800600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7200" y="5105400"/>
            <a:ext cx="85011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52400" y="4507468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4</a:t>
            </a:r>
            <a:r>
              <a:rPr lang="en-US" sz="2000" b="1" dirty="0" smtClean="0">
                <a:latin typeface="Arial"/>
                <a:cs typeface="Arial"/>
              </a:rPr>
              <a:t>. Adv. </a:t>
            </a:r>
            <a:r>
              <a:rPr lang="en-US" sz="2000" b="1" dirty="0">
                <a:latin typeface="Arial"/>
                <a:cs typeface="Arial"/>
              </a:rPr>
              <a:t>o</a:t>
            </a:r>
            <a:r>
              <a:rPr lang="en-US" sz="2000" b="1" dirty="0" smtClean="0">
                <a:latin typeface="Arial"/>
                <a:cs typeface="Arial"/>
              </a:rPr>
              <a:t>utputs bit </a:t>
            </a:r>
            <a:r>
              <a:rPr lang="en-US" sz="2000" b="1" dirty="0" smtClean="0">
                <a:solidFill>
                  <a:schemeClr val="accent2"/>
                </a:solidFill>
                <a:latin typeface="Arial"/>
                <a:cs typeface="Arial"/>
              </a:rPr>
              <a:t>b’</a:t>
            </a:r>
            <a:endParaRPr lang="en-US" sz="14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24200" y="5791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/>
                <a:cs typeface="Arial"/>
              </a:rPr>
              <a:t>Pr</a:t>
            </a:r>
            <a:r>
              <a:rPr lang="en-US" b="1" dirty="0" smtClean="0">
                <a:solidFill>
                  <a:srgbClr val="C00000"/>
                </a:solidFill>
                <a:latin typeface="Arial"/>
                <a:cs typeface="Arial"/>
              </a:rPr>
              <a:t>[b=b’] ≤ </a:t>
            </a:r>
            <a:r>
              <a:rPr lang="en-US" b="1" dirty="0" smtClean="0">
                <a:latin typeface="Arial"/>
                <a:cs typeface="Arial"/>
              </a:rPr>
              <a:t>0.5 + </a:t>
            </a:r>
            <a:r>
              <a:rPr lang="en-US" b="1" dirty="0" err="1" smtClean="0">
                <a:latin typeface="Arial"/>
                <a:cs typeface="Arial"/>
              </a:rPr>
              <a:t>ε</a:t>
            </a:r>
            <a:endParaRPr lang="it-IT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3" name="Rounded Rectangular Callout 15"/>
          <p:cNvSpPr>
            <a:spLocks noChangeArrowheads="1"/>
          </p:cNvSpPr>
          <p:nvPr/>
        </p:nvSpPr>
        <p:spPr bwMode="auto">
          <a:xfrm>
            <a:off x="457200" y="2644007"/>
            <a:ext cx="4191000" cy="1242193"/>
          </a:xfrm>
          <a:prstGeom prst="wedgeRoundRectCallout">
            <a:avLst>
              <a:gd name="adj1" fmla="val 46177"/>
              <a:gd name="adj2" fmla="val 207941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1"/>
          <a:lstStyle/>
          <a:p>
            <a:pPr defTabSz="914400" eaLnBrk="0" hangingPunct="0">
              <a:spcBef>
                <a:spcPct val="20000"/>
              </a:spcBef>
            </a:pPr>
            <a:r>
              <a:rPr lang="en-US" sz="2600" dirty="0" smtClean="0">
                <a:solidFill>
                  <a:schemeClr val="tx1"/>
                </a:solidFill>
              </a:rPr>
              <a:t>Adversary can always guess correctly with prob. 0.5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56" name="Rounded Rectangular Callout 15"/>
          <p:cNvSpPr>
            <a:spLocks noChangeArrowheads="1"/>
          </p:cNvSpPr>
          <p:nvPr/>
        </p:nvSpPr>
        <p:spPr bwMode="auto">
          <a:xfrm>
            <a:off x="4343400" y="3657600"/>
            <a:ext cx="4648200" cy="1242193"/>
          </a:xfrm>
          <a:prstGeom prst="wedgeRoundRectCallout">
            <a:avLst>
              <a:gd name="adj1" fmla="val -35153"/>
              <a:gd name="adj2" fmla="val 126991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1"/>
          <a:lstStyle/>
          <a:p>
            <a:pPr defTabSz="914400" eaLnBrk="0" hangingPunct="0">
              <a:spcBef>
                <a:spcPct val="20000"/>
              </a:spcBef>
            </a:pPr>
            <a:r>
              <a:rPr lang="en-US" sz="2600" dirty="0" smtClean="0">
                <a:solidFill>
                  <a:schemeClr val="tx1"/>
                </a:solidFill>
              </a:rPr>
              <a:t>Must be </a:t>
            </a:r>
            <a:r>
              <a:rPr lang="en-US" sz="2600" b="1" dirty="0" smtClean="0">
                <a:solidFill>
                  <a:schemeClr val="tx1"/>
                </a:solidFill>
              </a:rPr>
              <a:t>“very small”</a:t>
            </a:r>
            <a:r>
              <a:rPr lang="en-US" sz="2600" dirty="0" smtClean="0">
                <a:solidFill>
                  <a:schemeClr val="tx1"/>
                </a:solidFill>
              </a:rPr>
              <a:t>!</a:t>
            </a:r>
          </a:p>
          <a:p>
            <a:pPr eaLnBrk="0" hangingPunct="0">
              <a:spcBef>
                <a:spcPct val="20000"/>
              </a:spcBef>
            </a:pPr>
            <a:r>
              <a:rPr lang="en-US" sz="2600" b="1" dirty="0" err="1" smtClean="0">
                <a:solidFill>
                  <a:srgbClr val="C0504D"/>
                </a:solidFill>
                <a:latin typeface="Arial"/>
                <a:cs typeface="Arial"/>
              </a:rPr>
              <a:t>ε</a:t>
            </a:r>
            <a:r>
              <a:rPr lang="en-US" sz="2600" b="1" dirty="0" smtClean="0">
                <a:solidFill>
                  <a:srgbClr val="C0504D"/>
                </a:solidFill>
                <a:latin typeface="Arial"/>
                <a:cs typeface="Arial"/>
              </a:rPr>
              <a:t> :=</a:t>
            </a:r>
            <a:r>
              <a:rPr lang="en-US" sz="2600" b="1" dirty="0" smtClean="0">
                <a:latin typeface="Arial"/>
                <a:cs typeface="Arial"/>
              </a:rPr>
              <a:t> advantage </a:t>
            </a:r>
            <a:r>
              <a:rPr lang="en-US" sz="2600" dirty="0" smtClean="0">
                <a:latin typeface="Arial"/>
                <a:cs typeface="Arial"/>
              </a:rPr>
              <a:t>of adversary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4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5" grpId="0"/>
      <p:bldP spid="43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F7F7F"/>
                </a:solidFill>
                <a:latin typeface="Arial Rounded MT Bold"/>
                <a:cs typeface="Arial Rounded MT Bold"/>
              </a:rPr>
              <a:t> A </a:t>
            </a:r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subtlety of the definition… 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6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5" y="1351240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962400" y="1656040"/>
            <a:ext cx="41933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37" name="Łącznik prosty ze strzałką 36"/>
          <p:cNvCxnSpPr/>
          <p:nvPr/>
        </p:nvCxnSpPr>
        <p:spPr>
          <a:xfrm flipH="1">
            <a:off x="2819400" y="2113240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198840"/>
            <a:ext cx="1447800" cy="1143000"/>
          </a:xfrm>
          <a:prstGeom prst="rect">
            <a:avLst/>
          </a:prstGeom>
          <a:noFill/>
        </p:spPr>
      </p:pic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7848600" y="1656040"/>
            <a:ext cx="82554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k,sk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304800" y="1808440"/>
            <a:ext cx="41933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63" name="Łącznik prosty ze strzałką 36"/>
          <p:cNvCxnSpPr/>
          <p:nvPr/>
        </p:nvCxnSpPr>
        <p:spPr>
          <a:xfrm flipH="1">
            <a:off x="2819400" y="4018240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28600" y="257044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Choose messages of different length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943600" y="3801308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Flip challenge bit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 in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{0,1}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943600" y="4258508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Case 1: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 = 0: c=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Enc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(pk,m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0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endParaRPr lang="en-US" sz="1200" b="1" baseline="-250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cxnSp>
        <p:nvCxnSpPr>
          <p:cNvPr id="39" name="Łącznik prosty ze strzałką 36"/>
          <p:cNvCxnSpPr/>
          <p:nvPr/>
        </p:nvCxnSpPr>
        <p:spPr>
          <a:xfrm flipH="1">
            <a:off x="2819400" y="4780240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28600" y="447544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Adv. </a:t>
            </a:r>
            <a:r>
              <a:rPr lang="en-US" dirty="0">
                <a:latin typeface="Arial"/>
                <a:cs typeface="Arial"/>
              </a:rPr>
              <a:t>o</a:t>
            </a:r>
            <a:r>
              <a:rPr lang="en-US" dirty="0" smtClean="0">
                <a:latin typeface="Arial"/>
                <a:cs typeface="Arial"/>
              </a:rPr>
              <a:t>utputs bit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b’ = 0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80944" y="762000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Consider the following adversary: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4" name="Text Box 9"/>
          <p:cNvSpPr txBox="1">
            <a:spLocks noChangeArrowheads="1"/>
          </p:cNvSpPr>
          <p:nvPr/>
        </p:nvSpPr>
        <p:spPr bwMode="auto">
          <a:xfrm>
            <a:off x="1073561" y="3344108"/>
            <a:ext cx="450439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n-US" sz="1800" b="1" baseline="-25000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3865840"/>
            <a:ext cx="2362200" cy="381000"/>
            <a:chOff x="304800" y="4038600"/>
            <a:chExt cx="2362200" cy="381000"/>
          </a:xfrm>
        </p:grpSpPr>
        <p:sp>
          <p:nvSpPr>
            <p:cNvPr id="76" name="Rectangular Callout 75"/>
            <p:cNvSpPr/>
            <p:nvPr/>
          </p:nvSpPr>
          <p:spPr>
            <a:xfrm>
              <a:off x="304800" y="4038600"/>
              <a:ext cx="2362200" cy="381000"/>
            </a:xfrm>
            <a:prstGeom prst="wedgeRectCallout">
              <a:avLst>
                <a:gd name="adj1" fmla="val -30645"/>
                <a:gd name="adj2" fmla="val -424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endParaRPr lang="it-IT" sz="2000" b="1" dirty="0">
                <a:latin typeface="Arial"/>
                <a:cs typeface="Arial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95400" y="40386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Arial"/>
                  <a:cs typeface="Arial"/>
                </a:rPr>
                <a:t>m</a:t>
              </a:r>
              <a:r>
                <a:rPr lang="en-US" b="1" baseline="-25000" dirty="0" smtClean="0">
                  <a:solidFill>
                    <a:srgbClr val="C00000"/>
                  </a:solidFill>
                  <a:latin typeface="Arial"/>
                  <a:cs typeface="Arial"/>
                </a:rPr>
                <a:t>1</a:t>
              </a:r>
              <a:endParaRPr lang="it-IT" b="1" baseline="-25000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3892961" y="2810708"/>
            <a:ext cx="450439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n-US" sz="1800" b="1" baseline="-25000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2971800" y="3332440"/>
            <a:ext cx="2362200" cy="381000"/>
            <a:chOff x="304800" y="4038600"/>
            <a:chExt cx="2362200" cy="381000"/>
          </a:xfrm>
        </p:grpSpPr>
        <p:sp>
          <p:nvSpPr>
            <p:cNvPr id="80" name="Rectangular Callout 79"/>
            <p:cNvSpPr/>
            <p:nvPr/>
          </p:nvSpPr>
          <p:spPr>
            <a:xfrm>
              <a:off x="304800" y="4038600"/>
              <a:ext cx="2362200" cy="381000"/>
            </a:xfrm>
            <a:prstGeom prst="wedgeRectCallout">
              <a:avLst>
                <a:gd name="adj1" fmla="val -30645"/>
                <a:gd name="adj2" fmla="val -424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endParaRPr lang="it-IT" sz="2000" b="1" dirty="0">
                <a:latin typeface="Arial"/>
                <a:cs typeface="Arial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95400" y="40386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Arial"/>
                  <a:cs typeface="Arial"/>
                </a:rPr>
                <a:t>m</a:t>
              </a:r>
              <a:r>
                <a:rPr lang="en-US" b="1" baseline="-25000" dirty="0" smtClean="0">
                  <a:solidFill>
                    <a:srgbClr val="C00000"/>
                  </a:solidFill>
                  <a:latin typeface="Arial"/>
                  <a:cs typeface="Arial"/>
                </a:rPr>
                <a:t>1</a:t>
              </a:r>
              <a:endParaRPr lang="it-IT" b="1" baseline="-25000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971800" y="4932640"/>
            <a:ext cx="2362200" cy="381000"/>
            <a:chOff x="304800" y="4038600"/>
            <a:chExt cx="2362200" cy="381000"/>
          </a:xfrm>
        </p:grpSpPr>
        <p:sp>
          <p:nvSpPr>
            <p:cNvPr id="83" name="Rectangular Callout 82"/>
            <p:cNvSpPr/>
            <p:nvPr/>
          </p:nvSpPr>
          <p:spPr>
            <a:xfrm>
              <a:off x="304800" y="4038600"/>
              <a:ext cx="2362200" cy="381000"/>
            </a:xfrm>
            <a:prstGeom prst="wedgeRectCallout">
              <a:avLst>
                <a:gd name="adj1" fmla="val -30645"/>
                <a:gd name="adj2" fmla="val -424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endParaRPr lang="it-IT" sz="2000" b="1" dirty="0">
                <a:latin typeface="Arial"/>
                <a:cs typeface="Arial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95400" y="40386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Arial"/>
                  <a:cs typeface="Arial"/>
                </a:rPr>
                <a:t>c</a:t>
              </a:r>
              <a:endParaRPr lang="it-IT" b="1" baseline="-25000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3886200" y="4258508"/>
            <a:ext cx="281259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943600" y="4944308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Case 2: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 = 1: c=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Enc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(pk,m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1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endParaRPr lang="en-US" sz="1200" b="1" baseline="-250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28600" y="4944308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Adv. </a:t>
            </a:r>
            <a:r>
              <a:rPr lang="en-US" dirty="0">
                <a:latin typeface="Arial"/>
                <a:cs typeface="Arial"/>
              </a:rPr>
              <a:t>o</a:t>
            </a:r>
            <a:r>
              <a:rPr lang="en-US" dirty="0" smtClean="0">
                <a:latin typeface="Arial"/>
                <a:cs typeface="Arial"/>
              </a:rPr>
              <a:t>utputs bit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b’ = 1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457200" y="5542240"/>
            <a:ext cx="85011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914400" y="5960159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Adversary wins always: </a:t>
            </a:r>
            <a:r>
              <a:rPr lang="en-US" sz="2000" b="1" dirty="0" err="1" smtClean="0">
                <a:solidFill>
                  <a:srgbClr val="C0504D"/>
                </a:solidFill>
                <a:latin typeface="Arial"/>
                <a:cs typeface="Arial"/>
              </a:rPr>
              <a:t>Pr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[b=b’] = 1</a:t>
            </a:r>
            <a:endParaRPr lang="en-US" sz="1400" b="1" baseline="-250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153" y="5867400"/>
            <a:ext cx="569047" cy="62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" name="Rectangular Callout 91"/>
          <p:cNvSpPr/>
          <p:nvPr/>
        </p:nvSpPr>
        <p:spPr>
          <a:xfrm>
            <a:off x="5486400" y="5750282"/>
            <a:ext cx="3048000" cy="871550"/>
          </a:xfrm>
          <a:prstGeom prst="wedgeRectCallout">
            <a:avLst>
              <a:gd name="adj1" fmla="val -30645"/>
              <a:gd name="adj2" fmla="val -4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000" b="1" dirty="0" smtClean="0">
                <a:latin typeface="Arial"/>
                <a:cs typeface="Arial"/>
              </a:rPr>
              <a:t>We need:</a:t>
            </a:r>
            <a:endParaRPr lang="it-IT" sz="2000" b="1" dirty="0">
              <a:latin typeface="Arial"/>
              <a:cs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791200" y="6131282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/>
                <a:cs typeface="Arial"/>
              </a:rPr>
              <a:t>|m</a:t>
            </a:r>
            <a:r>
              <a:rPr lang="en-US" b="1" baseline="-25000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lang="en-US" b="1" dirty="0" smtClean="0">
                <a:solidFill>
                  <a:srgbClr val="C00000"/>
                </a:solidFill>
                <a:latin typeface="Arial"/>
                <a:cs typeface="Arial"/>
              </a:rPr>
              <a:t>| = |m</a:t>
            </a:r>
            <a:r>
              <a:rPr lang="en-US" b="1" baseline="-25000" dirty="0" smtClean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lang="en-US" b="1" dirty="0" smtClean="0">
                <a:solidFill>
                  <a:srgbClr val="C00000"/>
                </a:solidFill>
                <a:latin typeface="Arial"/>
                <a:cs typeface="Arial"/>
              </a:rPr>
              <a:t>|</a:t>
            </a:r>
            <a:endParaRPr lang="it-IT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2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52" grpId="0"/>
      <p:bldP spid="74" grpId="0" animBg="1"/>
      <p:bldP spid="78" grpId="0" animBg="1"/>
      <p:bldP spid="85" grpId="0" animBg="1"/>
      <p:bldP spid="87" grpId="0"/>
      <p:bldP spid="88" grpId="0"/>
      <p:bldP spid="90" grpId="0"/>
      <p:bldP spid="92" grpId="0" animBg="1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52400" y="3106558"/>
            <a:ext cx="2438400" cy="9906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The semantic security game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6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5" y="1906095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733800" y="2667000"/>
            <a:ext cx="41933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33" name="Łącznik prosty ze strzałką 36"/>
          <p:cNvCxnSpPr/>
          <p:nvPr/>
        </p:nvCxnSpPr>
        <p:spPr>
          <a:xfrm flipH="1">
            <a:off x="1905000" y="1447800"/>
            <a:ext cx="1600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H="1">
            <a:off x="2819400" y="3200400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943600" y="32004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pk,sk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 = Gen(1</a:t>
            </a:r>
            <a:r>
              <a:rPr lang="en-US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n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3657600" y="1219200"/>
            <a:ext cx="38424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993300"/>
                </a:solidFill>
              </a:rPr>
              <a:t>1</a:t>
            </a:r>
            <a:r>
              <a:rPr lang="en-US" sz="1800" b="1" baseline="30000" dirty="0" smtClean="0">
                <a:solidFill>
                  <a:srgbClr val="993300"/>
                </a:solidFill>
              </a:rPr>
              <a:t>n</a:t>
            </a:r>
            <a:endParaRPr lang="en-US" sz="1800" b="1" baseline="30000" dirty="0">
              <a:solidFill>
                <a:srgbClr val="993300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381000" y="5410200"/>
            <a:ext cx="2819400" cy="1176350"/>
          </a:xfrm>
          <a:prstGeom prst="wedgeRectCallout">
            <a:avLst>
              <a:gd name="adj1" fmla="val -30645"/>
              <a:gd name="adj2" fmla="val -4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000" b="1" dirty="0" smtClean="0">
                <a:latin typeface="Arial"/>
                <a:cs typeface="Arial"/>
              </a:rPr>
              <a:t>We want:</a:t>
            </a:r>
            <a:endParaRPr lang="it-IT" sz="2000" b="1" dirty="0"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3400" y="1220295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Adversary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35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76401"/>
            <a:ext cx="1447800" cy="1143000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6248399" y="121920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Challenger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19400" y="838200"/>
            <a:ext cx="2209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Security parameter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47" name="Łącznik prosty ze strzałką 36"/>
          <p:cNvCxnSpPr/>
          <p:nvPr/>
        </p:nvCxnSpPr>
        <p:spPr>
          <a:xfrm>
            <a:off x="4114800" y="1447800"/>
            <a:ext cx="1905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943600" y="28194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1. Generate challenge keys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7848600" y="1828800"/>
            <a:ext cx="82554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k,sk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304800" y="1981200"/>
            <a:ext cx="41933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3591692" y="3505200"/>
            <a:ext cx="82790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n-US" sz="1800" b="1" baseline="-25000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, m</a:t>
            </a:r>
            <a:r>
              <a:rPr lang="en-US" sz="1800" b="1" baseline="-25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63" name="Łącznik prosty ze strzałką 36"/>
          <p:cNvCxnSpPr/>
          <p:nvPr/>
        </p:nvCxnSpPr>
        <p:spPr>
          <a:xfrm flipH="1">
            <a:off x="2819400" y="4038600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28600" y="35814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0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 , 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1 </a:t>
            </a:r>
            <a:r>
              <a:rPr lang="en-US" dirty="0" err="1" smtClean="0">
                <a:latin typeface="Arial"/>
                <a:cs typeface="Arial"/>
              </a:rPr>
              <a:t>s.t.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|m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0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|=|m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1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| 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28600" y="32004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2. Choose messages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467600" y="4267200"/>
            <a:ext cx="2971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c = 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Enc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pk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943600" y="3821668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. Flip </a:t>
            </a:r>
            <a:r>
              <a:rPr lang="en-US" b="1" dirty="0" smtClean="0">
                <a:solidFill>
                  <a:schemeClr val="accent1"/>
                </a:solidFill>
                <a:latin typeface="Arial"/>
                <a:cs typeface="Arial"/>
              </a:rPr>
              <a:t>challenge</a:t>
            </a:r>
            <a:r>
              <a:rPr lang="en-US" dirty="0" smtClean="0">
                <a:latin typeface="Arial"/>
                <a:cs typeface="Arial"/>
              </a:rPr>
              <a:t> bit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 in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{0,1}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943600" y="4278868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3. Encrypt 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:</a:t>
            </a:r>
            <a:endParaRPr lang="en-US" sz="1200" baseline="-25000" dirty="0">
              <a:latin typeface="Arial"/>
              <a:cs typeface="Arial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886200" y="4267200"/>
            <a:ext cx="281259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39" name="Łącznik prosty ze strzałką 36"/>
          <p:cNvCxnSpPr/>
          <p:nvPr/>
        </p:nvCxnSpPr>
        <p:spPr>
          <a:xfrm flipH="1">
            <a:off x="2819400" y="4800600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7200" y="5105400"/>
            <a:ext cx="85011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28600" y="4507468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4</a:t>
            </a:r>
            <a:r>
              <a:rPr lang="en-US" dirty="0" smtClean="0">
                <a:latin typeface="Arial"/>
                <a:cs typeface="Arial"/>
              </a:rPr>
              <a:t>. Adv. </a:t>
            </a:r>
            <a:r>
              <a:rPr lang="en-US" dirty="0">
                <a:latin typeface="Arial"/>
                <a:cs typeface="Arial"/>
              </a:rPr>
              <a:t>o</a:t>
            </a:r>
            <a:r>
              <a:rPr lang="en-US" dirty="0" smtClean="0">
                <a:latin typeface="Arial"/>
                <a:cs typeface="Arial"/>
              </a:rPr>
              <a:t>utputs bit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b’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5800" y="5791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/>
                <a:cs typeface="Arial"/>
              </a:rPr>
              <a:t>Pr</a:t>
            </a:r>
            <a:r>
              <a:rPr lang="en-US" b="1" dirty="0" smtClean="0">
                <a:solidFill>
                  <a:srgbClr val="C00000"/>
                </a:solidFill>
                <a:latin typeface="Arial"/>
                <a:cs typeface="Arial"/>
              </a:rPr>
              <a:t>[b=b’] ≤ </a:t>
            </a:r>
            <a:r>
              <a:rPr lang="en-US" b="1" dirty="0" smtClean="0">
                <a:latin typeface="Arial"/>
                <a:cs typeface="Arial"/>
              </a:rPr>
              <a:t>0.5 + small</a:t>
            </a:r>
            <a:endParaRPr lang="it-IT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89" name="Right Arrow 88"/>
          <p:cNvSpPr/>
          <p:nvPr/>
        </p:nvSpPr>
        <p:spPr>
          <a:xfrm>
            <a:off x="3352800" y="5638800"/>
            <a:ext cx="1600200" cy="685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993300"/>
                </a:solidFill>
              </a:rPr>
              <a:t>“means”</a:t>
            </a:r>
            <a:endParaRPr lang="en-US" b="1" dirty="0" smtClean="0">
              <a:solidFill>
                <a:srgbClr val="9933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105400" y="5334000"/>
            <a:ext cx="38100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sz="8000" b="1" baseline="-25000" dirty="0">
              <a:solidFill>
                <a:srgbClr val="C0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158320" y="5410200"/>
            <a:ext cx="37338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latin typeface="Arial"/>
                <a:cs typeface="Arial"/>
              </a:rPr>
              <a:t>Informal:</a:t>
            </a:r>
            <a:r>
              <a:rPr lang="en-US" sz="2300" dirty="0" smtClean="0">
                <a:latin typeface="Arial"/>
                <a:cs typeface="Arial"/>
              </a:rPr>
              <a:t> “Learn nothing new from </a:t>
            </a:r>
            <a:r>
              <a:rPr lang="en-US" sz="2300" b="1" dirty="0" smtClean="0">
                <a:solidFill>
                  <a:schemeClr val="accent2"/>
                </a:solidFill>
                <a:latin typeface="Arial"/>
                <a:cs typeface="Arial"/>
              </a:rPr>
              <a:t>c</a:t>
            </a:r>
            <a:r>
              <a:rPr lang="en-US" sz="2300" dirty="0" smtClean="0">
                <a:latin typeface="Arial"/>
                <a:cs typeface="Arial"/>
              </a:rPr>
              <a:t> about </a:t>
            </a:r>
            <a:r>
              <a:rPr lang="en-US" sz="2300" b="1" dirty="0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sz="2300" dirty="0" smtClean="0">
                <a:latin typeface="Arial"/>
                <a:cs typeface="Arial"/>
              </a:rPr>
              <a:t> except its length”</a:t>
            </a:r>
            <a:endParaRPr lang="en-US" sz="2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791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Example: Textbook RSA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-5836888" y="4782030"/>
            <a:ext cx="1047779" cy="4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571875"/>
            <a:ext cx="1401762" cy="1457325"/>
          </a:xfrm>
          <a:prstGeom prst="rect">
            <a:avLst/>
          </a:prstGeom>
          <a:noFill/>
        </p:spPr>
      </p:pic>
      <p:pic>
        <p:nvPicPr>
          <p:cNvPr id="49" name="Picture 5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571875"/>
            <a:ext cx="1368425" cy="1438275"/>
          </a:xfrm>
          <a:prstGeom prst="rect">
            <a:avLst/>
          </a:prstGeom>
          <a:noFill/>
        </p:spPr>
      </p:pic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-5403503" y="4560332"/>
            <a:ext cx="37221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993300"/>
                </a:solidFill>
              </a:rPr>
              <a:t>m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5181600" y="5105400"/>
            <a:ext cx="38100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993300"/>
                </a:solidFill>
              </a:rPr>
              <a:t>Encryption </a:t>
            </a:r>
            <a:r>
              <a:rPr lang="en-US" sz="2000" b="1" dirty="0" err="1" smtClean="0">
                <a:solidFill>
                  <a:srgbClr val="993300"/>
                </a:solidFill>
              </a:rPr>
              <a:t>Enc</a:t>
            </a:r>
            <a:r>
              <a:rPr lang="en-US" sz="2000" b="1" baseline="-25000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r>
              <a:rPr lang="en-US" sz="2000" b="1" dirty="0">
                <a:solidFill>
                  <a:srgbClr val="993300"/>
                </a:solidFill>
              </a:rPr>
              <a:t>(m) </a:t>
            </a:r>
            <a:r>
              <a:rPr lang="en-US" sz="2000" b="1" dirty="0" smtClean="0">
                <a:solidFill>
                  <a:srgbClr val="993300"/>
                </a:solidFill>
              </a:rPr>
              <a:t>for m in Z</a:t>
            </a:r>
            <a:r>
              <a:rPr lang="en-US" sz="2000" b="1" baseline="-25000" dirty="0" smtClean="0">
                <a:solidFill>
                  <a:srgbClr val="993300"/>
                </a:solidFill>
              </a:rPr>
              <a:t>N</a:t>
            </a:r>
            <a:r>
              <a:rPr lang="en-US" sz="2000" b="1" dirty="0" smtClean="0">
                <a:solidFill>
                  <a:srgbClr val="993300"/>
                </a:solidFill>
              </a:rPr>
              <a:t>*:</a:t>
            </a:r>
          </a:p>
          <a:p>
            <a:r>
              <a:rPr lang="en-US" sz="2000" b="1" dirty="0" smtClean="0">
                <a:solidFill>
                  <a:srgbClr val="993300"/>
                </a:solidFill>
              </a:rPr>
              <a:t>c := m</a:t>
            </a:r>
            <a:r>
              <a:rPr lang="en-US" sz="2000" b="1" baseline="30000" dirty="0" smtClean="0">
                <a:solidFill>
                  <a:srgbClr val="993300"/>
                </a:solidFill>
              </a:rPr>
              <a:t>e</a:t>
            </a:r>
            <a:r>
              <a:rPr lang="en-US" sz="2000" b="1" dirty="0" smtClean="0">
                <a:solidFill>
                  <a:srgbClr val="993300"/>
                </a:solidFill>
              </a:rPr>
              <a:t> mod N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80944" y="762000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504D"/>
                </a:solidFill>
                <a:latin typeface="Arial"/>
                <a:cs typeface="Arial"/>
              </a:rPr>
              <a:t>RSA = (Gen, </a:t>
            </a:r>
            <a:r>
              <a:rPr lang="en-US" sz="2800" b="1" dirty="0" err="1" smtClean="0">
                <a:solidFill>
                  <a:srgbClr val="C0504D"/>
                </a:solidFill>
                <a:latin typeface="Arial"/>
                <a:cs typeface="Arial"/>
              </a:rPr>
              <a:t>Enc</a:t>
            </a:r>
            <a:r>
              <a:rPr lang="en-US" sz="2800" b="1" dirty="0" smtClean="0">
                <a:solidFill>
                  <a:srgbClr val="C0504D"/>
                </a:solidFill>
                <a:latin typeface="Arial"/>
                <a:cs typeface="Arial"/>
              </a:rPr>
              <a:t>, Dec):</a:t>
            </a:r>
            <a:endParaRPr lang="en-US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09600" y="137160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Key generation 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</a:rPr>
              <a:t>Gen(1</a:t>
            </a:r>
            <a:r>
              <a:rPr lang="en-US" sz="2400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n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</a:rPr>
              <a:t>) 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 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  <a:sym typeface="Wingdings"/>
              </a:rPr>
              <a:t>(</a:t>
            </a:r>
            <a:r>
              <a:rPr lang="en-US" sz="2400" b="1" dirty="0" err="1" smtClean="0">
                <a:solidFill>
                  <a:srgbClr val="C0504D"/>
                </a:solidFill>
                <a:latin typeface="Arial"/>
                <a:cs typeface="Arial"/>
                <a:sym typeface="Wingdings"/>
              </a:rPr>
              <a:t>pk,sk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  <a:sym typeface="Wingdings"/>
              </a:rPr>
              <a:t>)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: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09600" y="1789053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- 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N=</a:t>
            </a:r>
            <a:r>
              <a:rPr lang="en-US" sz="2000" b="1" dirty="0" err="1" smtClean="0">
                <a:solidFill>
                  <a:srgbClr val="C0504D"/>
                </a:solidFill>
                <a:latin typeface="Arial"/>
                <a:cs typeface="Arial"/>
              </a:rPr>
              <a:t>pq</a:t>
            </a:r>
            <a:r>
              <a:rPr lang="en-US" sz="2000" dirty="0" smtClean="0">
                <a:latin typeface="Arial"/>
                <a:cs typeface="Arial"/>
              </a:rPr>
              <a:t>, where </a:t>
            </a:r>
            <a:r>
              <a:rPr lang="en-US" sz="2000" b="1" dirty="0" err="1" smtClean="0">
                <a:solidFill>
                  <a:srgbClr val="C0504D"/>
                </a:solidFill>
                <a:latin typeface="Arial"/>
                <a:cs typeface="Arial"/>
              </a:rPr>
              <a:t>p,q</a:t>
            </a:r>
            <a:r>
              <a:rPr lang="en-US" sz="2000" dirty="0" smtClean="0">
                <a:latin typeface="Arial"/>
                <a:cs typeface="Arial"/>
              </a:rPr>
              <a:t> primes </a:t>
            </a:r>
            <a:r>
              <a:rPr lang="en-US" sz="2000" dirty="0" err="1" smtClean="0">
                <a:latin typeface="Arial"/>
                <a:cs typeface="Arial"/>
              </a:rPr>
              <a:t>s.t.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|p|=|q|=n</a:t>
            </a:r>
            <a:endParaRPr lang="en-US" sz="20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09600" y="2174518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- 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e</a:t>
            </a:r>
            <a:r>
              <a:rPr lang="en-US" sz="2000" dirty="0" smtClean="0">
                <a:latin typeface="Arial"/>
                <a:cs typeface="Arial"/>
              </a:rPr>
              <a:t> is </a:t>
            </a:r>
            <a:r>
              <a:rPr lang="en-US" sz="2000" dirty="0" err="1" smtClean="0">
                <a:latin typeface="Arial"/>
                <a:cs typeface="Arial"/>
              </a:rPr>
              <a:t>coprime</a:t>
            </a:r>
            <a:r>
              <a:rPr lang="en-US" sz="2000" dirty="0" smtClean="0">
                <a:latin typeface="Arial"/>
                <a:cs typeface="Arial"/>
              </a:rPr>
              <a:t> to </a:t>
            </a:r>
            <a:r>
              <a:rPr lang="en-GB" sz="2000" b="1" dirty="0" err="1" smtClean="0">
                <a:solidFill>
                  <a:srgbClr val="C0504D"/>
                </a:solidFill>
                <a:latin typeface="Arial"/>
                <a:cs typeface="Arial"/>
              </a:rPr>
              <a:t>φ</a:t>
            </a:r>
            <a:r>
              <a:rPr lang="en-GB" sz="2000" b="1" dirty="0">
                <a:solidFill>
                  <a:srgbClr val="C0504D"/>
                </a:solidFill>
                <a:latin typeface="Arial"/>
                <a:cs typeface="Arial"/>
              </a:rPr>
              <a:t>(N</a:t>
            </a:r>
            <a:r>
              <a:rPr lang="en-GB" sz="2000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endParaRPr lang="en-US" sz="20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09600" y="259080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- 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d</a:t>
            </a:r>
            <a:r>
              <a:rPr lang="en-US" sz="2000" dirty="0" smtClean="0">
                <a:latin typeface="Arial"/>
                <a:cs typeface="Arial"/>
              </a:rPr>
              <a:t> is </a:t>
            </a:r>
            <a:r>
              <a:rPr lang="en-US" sz="2000" dirty="0" err="1" smtClean="0">
                <a:latin typeface="Arial"/>
                <a:cs typeface="Arial"/>
              </a:rPr>
              <a:t>s.t.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C0504D"/>
                </a:solidFill>
                <a:latin typeface="Arial"/>
                <a:cs typeface="Arial"/>
              </a:rPr>
              <a:t>ed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 = 1 (mod</a:t>
            </a:r>
            <a:r>
              <a:rPr lang="en-GB" sz="2000" b="1" dirty="0" smtClean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lang="en-GB" sz="2000" b="1" dirty="0" err="1">
                <a:solidFill>
                  <a:srgbClr val="C0504D"/>
                </a:solidFill>
                <a:latin typeface="Arial"/>
                <a:cs typeface="Arial"/>
              </a:rPr>
              <a:t>φ</a:t>
            </a:r>
            <a:r>
              <a:rPr lang="en-GB" sz="2000" b="1" dirty="0">
                <a:solidFill>
                  <a:srgbClr val="C0504D"/>
                </a:solidFill>
                <a:latin typeface="Arial"/>
                <a:cs typeface="Arial"/>
              </a:rPr>
              <a:t>(N</a:t>
            </a:r>
            <a:r>
              <a:rPr lang="en-GB" sz="2000" b="1" dirty="0" smtClean="0">
                <a:solidFill>
                  <a:srgbClr val="C0504D"/>
                </a:solidFill>
                <a:latin typeface="Arial"/>
                <a:cs typeface="Arial"/>
              </a:rPr>
              <a:t>))</a:t>
            </a:r>
            <a:endParaRPr lang="en-US" sz="20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cxnSp>
        <p:nvCxnSpPr>
          <p:cNvPr id="87" name="Shape 6"/>
          <p:cNvCxnSpPr>
            <a:stCxn id="92" idx="1"/>
          </p:cNvCxnSpPr>
          <p:nvPr/>
        </p:nvCxnSpPr>
        <p:spPr>
          <a:xfrm rot="10800000" flipV="1">
            <a:off x="2709858" y="1509710"/>
            <a:ext cx="566742" cy="74771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/>
          <p:nvPr/>
        </p:nvCxnSpPr>
        <p:spPr>
          <a:xfrm rot="5400000">
            <a:off x="3492111" y="1718070"/>
            <a:ext cx="809620" cy="935841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ular Callout 91"/>
          <p:cNvSpPr/>
          <p:nvPr/>
        </p:nvSpPr>
        <p:spPr>
          <a:xfrm>
            <a:off x="3276600" y="1190620"/>
            <a:ext cx="2590800" cy="638180"/>
          </a:xfrm>
          <a:prstGeom prst="wedgeRoundRectCallout">
            <a:avLst>
              <a:gd name="adj1" fmla="val -20833"/>
              <a:gd name="adj2" fmla="val 50310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993300"/>
                </a:solidFill>
                <a:latin typeface="Arial"/>
                <a:cs typeface="Arial"/>
              </a:rPr>
              <a:t>φ(N) = (p-1)(q-1)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93" name="Right Arrow 92"/>
          <p:cNvSpPr/>
          <p:nvPr/>
        </p:nvSpPr>
        <p:spPr>
          <a:xfrm>
            <a:off x="5181600" y="2209800"/>
            <a:ext cx="9525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 Box 9"/>
          <p:cNvSpPr txBox="1">
            <a:spLocks noChangeArrowheads="1"/>
          </p:cNvSpPr>
          <p:nvPr/>
        </p:nvSpPr>
        <p:spPr bwMode="auto">
          <a:xfrm>
            <a:off x="6400800" y="1905000"/>
            <a:ext cx="111025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993300"/>
                </a:solidFill>
              </a:rPr>
              <a:t>p</a:t>
            </a:r>
            <a:r>
              <a:rPr lang="en-US" sz="1800" b="1" dirty="0" err="1" smtClean="0">
                <a:solidFill>
                  <a:srgbClr val="993300"/>
                </a:solidFill>
              </a:rPr>
              <a:t>k</a:t>
            </a:r>
            <a:r>
              <a:rPr lang="en-US" sz="1800" b="1" dirty="0" smtClean="0">
                <a:solidFill>
                  <a:srgbClr val="993300"/>
                </a:solidFill>
              </a:rPr>
              <a:t> = (</a:t>
            </a:r>
            <a:r>
              <a:rPr lang="en-US" sz="1800" b="1" dirty="0" err="1" smtClean="0">
                <a:solidFill>
                  <a:srgbClr val="993300"/>
                </a:solidFill>
              </a:rPr>
              <a:t>N,e</a:t>
            </a:r>
            <a:r>
              <a:rPr lang="en-US" sz="1800" b="1" dirty="0" smtClean="0">
                <a:solidFill>
                  <a:srgbClr val="993300"/>
                </a:solidFill>
              </a:rPr>
              <a:t>)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96" name="Text Box 9"/>
          <p:cNvSpPr txBox="1">
            <a:spLocks noChangeArrowheads="1"/>
          </p:cNvSpPr>
          <p:nvPr/>
        </p:nvSpPr>
        <p:spPr bwMode="auto">
          <a:xfrm>
            <a:off x="6400800" y="2526268"/>
            <a:ext cx="108613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993300"/>
                </a:solidFill>
              </a:rPr>
              <a:t>s</a:t>
            </a:r>
            <a:r>
              <a:rPr lang="en-US" sz="1800" b="1" dirty="0" err="1" smtClean="0">
                <a:solidFill>
                  <a:srgbClr val="993300"/>
                </a:solidFill>
              </a:rPr>
              <a:t>k</a:t>
            </a:r>
            <a:r>
              <a:rPr lang="en-US" sz="1800" b="1" dirty="0" smtClean="0">
                <a:solidFill>
                  <a:srgbClr val="993300"/>
                </a:solidFill>
              </a:rPr>
              <a:t> = (</a:t>
            </a:r>
            <a:r>
              <a:rPr lang="en-US" sz="1800" b="1" dirty="0" err="1" smtClean="0">
                <a:solidFill>
                  <a:srgbClr val="993300"/>
                </a:solidFill>
              </a:rPr>
              <a:t>N,d</a:t>
            </a:r>
            <a:r>
              <a:rPr lang="en-US" sz="1800" b="1" dirty="0" smtClean="0">
                <a:solidFill>
                  <a:srgbClr val="993300"/>
                </a:solidFill>
              </a:rPr>
              <a:t>)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98" name="Łącznik prosty ze strzałką 36"/>
          <p:cNvCxnSpPr/>
          <p:nvPr/>
        </p:nvCxnSpPr>
        <p:spPr>
          <a:xfrm flipH="1">
            <a:off x="2895600" y="3962400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 Box 9"/>
          <p:cNvSpPr txBox="1">
            <a:spLocks noChangeArrowheads="1"/>
          </p:cNvSpPr>
          <p:nvPr/>
        </p:nvSpPr>
        <p:spPr bwMode="auto">
          <a:xfrm>
            <a:off x="609600" y="3505200"/>
            <a:ext cx="38754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993300"/>
                </a:solidFill>
              </a:rPr>
              <a:t>s</a:t>
            </a:r>
            <a:r>
              <a:rPr lang="en-US" sz="1800" b="1" dirty="0" err="1" smtClean="0">
                <a:solidFill>
                  <a:srgbClr val="993300"/>
                </a:solidFill>
              </a:rPr>
              <a:t>k</a:t>
            </a:r>
            <a:r>
              <a:rPr lang="en-US" sz="1800" b="1" dirty="0" smtClean="0">
                <a:solidFill>
                  <a:srgbClr val="993300"/>
                </a:solidFill>
              </a:rPr>
              <a:t> 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100" name="Text Box 9"/>
          <p:cNvSpPr txBox="1">
            <a:spLocks noChangeArrowheads="1"/>
          </p:cNvSpPr>
          <p:nvPr/>
        </p:nvSpPr>
        <p:spPr bwMode="auto">
          <a:xfrm>
            <a:off x="3962400" y="3429000"/>
            <a:ext cx="41933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993300"/>
                </a:solidFill>
              </a:rPr>
              <a:t>p</a:t>
            </a:r>
            <a:r>
              <a:rPr lang="en-US" sz="1800" b="1" dirty="0" err="1" smtClean="0">
                <a:solidFill>
                  <a:srgbClr val="993300"/>
                </a:solidFill>
              </a:rPr>
              <a:t>k</a:t>
            </a:r>
            <a:r>
              <a:rPr lang="en-US" sz="1800" b="1" dirty="0" smtClean="0">
                <a:solidFill>
                  <a:srgbClr val="993300"/>
                </a:solidFill>
              </a:rPr>
              <a:t> 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101" name="Łącznik prosty ze strzałką 36"/>
          <p:cNvCxnSpPr/>
          <p:nvPr/>
        </p:nvCxnSpPr>
        <p:spPr>
          <a:xfrm flipH="1">
            <a:off x="2819400" y="4800600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 Box 9"/>
          <p:cNvSpPr txBox="1">
            <a:spLocks noChangeArrowheads="1"/>
          </p:cNvSpPr>
          <p:nvPr/>
        </p:nvSpPr>
        <p:spPr bwMode="auto">
          <a:xfrm>
            <a:off x="8305800" y="3505200"/>
            <a:ext cx="41933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993300"/>
                </a:solidFill>
              </a:rPr>
              <a:t>p</a:t>
            </a:r>
            <a:r>
              <a:rPr lang="en-US" sz="1800" b="1" dirty="0" err="1" smtClean="0">
                <a:solidFill>
                  <a:srgbClr val="993300"/>
                </a:solidFill>
              </a:rPr>
              <a:t>k</a:t>
            </a:r>
            <a:r>
              <a:rPr lang="en-US" sz="1800" b="1" dirty="0" smtClean="0">
                <a:solidFill>
                  <a:srgbClr val="993300"/>
                </a:solidFill>
              </a:rPr>
              <a:t> 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105" name="Text Box 9"/>
          <p:cNvSpPr txBox="1">
            <a:spLocks noChangeArrowheads="1"/>
          </p:cNvSpPr>
          <p:nvPr/>
        </p:nvSpPr>
        <p:spPr bwMode="auto">
          <a:xfrm>
            <a:off x="3962400" y="4343400"/>
            <a:ext cx="281259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93300"/>
                </a:solidFill>
              </a:rPr>
              <a:t>c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106" name="Text Box 9"/>
          <p:cNvSpPr txBox="1">
            <a:spLocks noChangeArrowheads="1"/>
          </p:cNvSpPr>
          <p:nvPr/>
        </p:nvSpPr>
        <p:spPr bwMode="auto">
          <a:xfrm>
            <a:off x="685800" y="5105400"/>
            <a:ext cx="24384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993300"/>
                </a:solidFill>
              </a:rPr>
              <a:t>Decryption </a:t>
            </a:r>
            <a:r>
              <a:rPr lang="en-US" sz="2000" b="1" dirty="0" err="1" smtClean="0">
                <a:solidFill>
                  <a:srgbClr val="993300"/>
                </a:solidFill>
              </a:rPr>
              <a:t>Dec</a:t>
            </a:r>
            <a:r>
              <a:rPr lang="en-US" sz="2000" b="1" baseline="-25000" dirty="0" err="1" smtClean="0">
                <a:solidFill>
                  <a:schemeClr val="accent3">
                    <a:lumMod val="50000"/>
                  </a:schemeClr>
                </a:solidFill>
              </a:rPr>
              <a:t>sk</a:t>
            </a:r>
            <a:r>
              <a:rPr lang="en-US" sz="2000" b="1" dirty="0" smtClean="0">
                <a:solidFill>
                  <a:srgbClr val="993300"/>
                </a:solidFill>
              </a:rPr>
              <a:t>(c) :</a:t>
            </a:r>
          </a:p>
          <a:p>
            <a:r>
              <a:rPr lang="en-US" sz="2000" b="1" dirty="0" smtClean="0">
                <a:solidFill>
                  <a:srgbClr val="993300"/>
                </a:solidFill>
              </a:rPr>
              <a:t>m’:= c</a:t>
            </a:r>
            <a:r>
              <a:rPr lang="en-US" sz="2000" b="1" baseline="30000" dirty="0" smtClean="0">
                <a:solidFill>
                  <a:srgbClr val="993300"/>
                </a:solidFill>
              </a:rPr>
              <a:t>d</a:t>
            </a:r>
            <a:r>
              <a:rPr lang="en-US" sz="2000" b="1" dirty="0" smtClean="0">
                <a:solidFill>
                  <a:srgbClr val="993300"/>
                </a:solidFill>
              </a:rPr>
              <a:t> mod N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762000" y="60960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Correctness</a:t>
            </a:r>
            <a:r>
              <a:rPr lang="en-US" sz="2400" dirty="0" smtClean="0">
                <a:latin typeface="Arial"/>
                <a:cs typeface="Arial"/>
              </a:rPr>
              <a:t>: 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c</a:t>
            </a:r>
            <a:r>
              <a:rPr lang="en-US" sz="2000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d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 mod N = m</a:t>
            </a:r>
            <a:r>
              <a:rPr lang="en-US" sz="2000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ed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 mod N = m</a:t>
            </a:r>
            <a:r>
              <a:rPr lang="en-US" sz="2000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ed </a:t>
            </a:r>
            <a:r>
              <a:rPr lang="en-US" sz="2000" b="1" baseline="30000" dirty="0">
                <a:solidFill>
                  <a:srgbClr val="C0504D"/>
                </a:solidFill>
                <a:latin typeface="Arial"/>
                <a:cs typeface="Arial"/>
              </a:rPr>
              <a:t>mod</a:t>
            </a:r>
            <a:r>
              <a:rPr lang="en-GB" sz="2000" b="1" baseline="3000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lang="en-GB" sz="2000" b="1" baseline="30000" dirty="0" err="1">
                <a:solidFill>
                  <a:srgbClr val="C0504D"/>
                </a:solidFill>
                <a:latin typeface="Arial"/>
                <a:cs typeface="Arial"/>
              </a:rPr>
              <a:t>φ</a:t>
            </a:r>
            <a:r>
              <a:rPr lang="en-GB" sz="2000" b="1" baseline="30000" dirty="0">
                <a:solidFill>
                  <a:srgbClr val="C0504D"/>
                </a:solidFill>
                <a:latin typeface="Arial"/>
                <a:cs typeface="Arial"/>
              </a:rPr>
              <a:t>(N</a:t>
            </a:r>
            <a:r>
              <a:rPr lang="en-GB" sz="2000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r>
              <a:rPr lang="en-GB" sz="2000" b="1" dirty="0" smtClean="0">
                <a:solidFill>
                  <a:srgbClr val="C0504D"/>
                </a:solidFill>
                <a:latin typeface="Arial"/>
                <a:cs typeface="Arial"/>
              </a:rPr>
              <a:t> = m mod N</a:t>
            </a:r>
            <a:endParaRPr lang="en-US" sz="20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11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1" grpId="0"/>
      <p:bldP spid="82" grpId="0"/>
      <p:bldP spid="83" grpId="0"/>
      <p:bldP spid="85" grpId="0"/>
      <p:bldP spid="92" grpId="0" animBg="1"/>
      <p:bldP spid="93" grpId="0" animBg="1"/>
      <p:bldP spid="95" grpId="0" animBg="1"/>
      <p:bldP spid="96" grpId="0" animBg="1"/>
      <p:bldP spid="99" grpId="0" animBg="1"/>
      <p:bldP spid="100" grpId="0" animBg="1"/>
      <p:bldP spid="103" grpId="0" animBg="1"/>
      <p:bldP spid="105" grpId="0" animBg="1"/>
      <p:bldP spid="106" grpId="0" animBg="1"/>
      <p:bldP spid="1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Textbook RSA semantically secure?</a:t>
            </a:r>
            <a:endParaRPr lang="en-US" sz="3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6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5" y="1067894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733800" y="1523999"/>
            <a:ext cx="41933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37" name="Łącznik prosty ze strzałką 36"/>
          <p:cNvCxnSpPr/>
          <p:nvPr/>
        </p:nvCxnSpPr>
        <p:spPr>
          <a:xfrm flipH="1">
            <a:off x="2819400" y="2057399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943600" y="2362199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pk,sk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 = ((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N,e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),(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N,d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))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pic>
        <p:nvPicPr>
          <p:cNvPr id="35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838200"/>
            <a:ext cx="1447800" cy="1143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5943600" y="1981199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1. Generate challenge keys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3591692" y="2438399"/>
            <a:ext cx="82790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n-US" sz="1800" b="1" baseline="-25000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, m</a:t>
            </a:r>
            <a:r>
              <a:rPr lang="en-US" sz="1800" b="1" baseline="-25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63" name="Łącznik prosty ze strzałką 36"/>
          <p:cNvCxnSpPr/>
          <p:nvPr/>
        </p:nvCxnSpPr>
        <p:spPr>
          <a:xfrm flipH="1">
            <a:off x="2819400" y="2971799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28600" y="2514599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0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 , 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1 </a:t>
            </a:r>
            <a:r>
              <a:rPr lang="en-US" dirty="0" smtClean="0">
                <a:latin typeface="Arial"/>
                <a:cs typeface="Arial"/>
              </a:rPr>
              <a:t>in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Z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N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* 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28600" y="2133599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2. Choose messages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162800" y="3264932"/>
            <a:ext cx="2971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"/>
                <a:cs typeface="Arial"/>
              </a:rPr>
              <a:t>c = (</a:t>
            </a:r>
            <a:r>
              <a:rPr lang="en-US" b="1" dirty="0" err="1" smtClean="0">
                <a:solidFill>
                  <a:schemeClr val="accent2"/>
                </a:solidFill>
                <a:latin typeface="Arial"/>
                <a:cs typeface="Arial"/>
              </a:rPr>
              <a:t>m</a:t>
            </a:r>
            <a:r>
              <a:rPr lang="en-US" b="1" baseline="-25000" dirty="0" err="1" smtClean="0">
                <a:solidFill>
                  <a:schemeClr val="accent2"/>
                </a:solidFill>
                <a:latin typeface="Arial"/>
                <a:cs typeface="Arial"/>
              </a:rPr>
              <a:t>b</a:t>
            </a:r>
            <a:r>
              <a:rPr lang="en-US" b="1" dirty="0" smtClean="0">
                <a:solidFill>
                  <a:schemeClr val="accent2"/>
                </a:solidFill>
                <a:latin typeface="Arial"/>
                <a:cs typeface="Arial"/>
              </a:rPr>
              <a:t>)</a:t>
            </a:r>
            <a:r>
              <a:rPr lang="en-US" b="1" baseline="30000" dirty="0" smtClean="0">
                <a:solidFill>
                  <a:schemeClr val="accent2"/>
                </a:solidFill>
                <a:latin typeface="Arial"/>
                <a:cs typeface="Arial"/>
              </a:rPr>
              <a:t>e</a:t>
            </a:r>
            <a:r>
              <a:rPr lang="en-US" b="1" dirty="0" smtClean="0">
                <a:solidFill>
                  <a:schemeClr val="accent2"/>
                </a:solidFill>
                <a:latin typeface="Arial"/>
                <a:cs typeface="Arial"/>
              </a:rPr>
              <a:t> mod N</a:t>
            </a:r>
            <a:endParaRPr lang="en-US" sz="12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943600" y="28194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. Flip </a:t>
            </a:r>
            <a:r>
              <a:rPr lang="en-US" b="1" dirty="0" smtClean="0">
                <a:solidFill>
                  <a:schemeClr val="accent1"/>
                </a:solidFill>
                <a:latin typeface="Arial"/>
                <a:cs typeface="Arial"/>
              </a:rPr>
              <a:t>challenge</a:t>
            </a:r>
            <a:r>
              <a:rPr lang="en-US" dirty="0" smtClean="0">
                <a:latin typeface="Arial"/>
                <a:cs typeface="Arial"/>
              </a:rPr>
              <a:t> bit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 in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{0,1}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943600" y="32766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3. Encrypt: </a:t>
            </a:r>
            <a:endParaRPr lang="en-US" sz="1200" baseline="-25000" dirty="0">
              <a:latin typeface="Arial"/>
              <a:cs typeface="Arial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886200" y="3124200"/>
            <a:ext cx="281259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39" name="Łącznik prosty ze strzałką 36"/>
          <p:cNvCxnSpPr/>
          <p:nvPr/>
        </p:nvCxnSpPr>
        <p:spPr>
          <a:xfrm flipH="1">
            <a:off x="2819400" y="3657600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7200" y="3962400"/>
            <a:ext cx="85011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28600" y="3440668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4</a:t>
            </a:r>
            <a:r>
              <a:rPr lang="en-US" dirty="0" smtClean="0">
                <a:latin typeface="Arial"/>
                <a:cs typeface="Arial"/>
              </a:rPr>
              <a:t>. Adv. </a:t>
            </a:r>
            <a:r>
              <a:rPr lang="en-US" dirty="0">
                <a:latin typeface="Arial"/>
                <a:cs typeface="Arial"/>
              </a:rPr>
              <a:t>o</a:t>
            </a:r>
            <a:r>
              <a:rPr lang="en-US" dirty="0" smtClean="0">
                <a:latin typeface="Arial"/>
                <a:cs typeface="Arial"/>
              </a:rPr>
              <a:t>utputs bit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b’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0944" y="4038600"/>
            <a:ext cx="80010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How can adversary win the game?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495800"/>
            <a:ext cx="7467600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000" dirty="0">
                <a:latin typeface="Arial"/>
                <a:cs typeface="Arial"/>
              </a:rPr>
              <a:t>he just chooses any </a:t>
            </a:r>
            <a:r>
              <a:rPr lang="pl-PL" sz="2000" b="1" dirty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pl-PL" sz="2000" b="1" baseline="-25000" dirty="0">
                <a:solidFill>
                  <a:srgbClr val="C0504D"/>
                </a:solidFill>
                <a:latin typeface="Arial"/>
                <a:cs typeface="Arial"/>
              </a:rPr>
              <a:t>0</a:t>
            </a:r>
            <a:r>
              <a:rPr lang="pl-PL" sz="2000" b="1" dirty="0">
                <a:solidFill>
                  <a:srgbClr val="C0504D"/>
                </a:solidFill>
                <a:latin typeface="Arial"/>
                <a:cs typeface="Arial"/>
              </a:rPr>
              <a:t>,m</a:t>
            </a:r>
            <a:r>
              <a:rPr lang="pl-PL" sz="2000" b="1" baseline="-25000" dirty="0">
                <a:solidFill>
                  <a:srgbClr val="C0504D"/>
                </a:solidFill>
                <a:latin typeface="Arial"/>
                <a:cs typeface="Arial"/>
              </a:rPr>
              <a:t>1</a:t>
            </a:r>
            <a:r>
              <a:rPr lang="en-US" sz="2000" b="1" baseline="-2500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,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000" dirty="0">
                <a:latin typeface="Arial"/>
                <a:cs typeface="Arial"/>
              </a:rPr>
              <a:t>computes </a:t>
            </a:r>
            <a:r>
              <a:rPr lang="en-US" sz="2000" b="1" dirty="0">
                <a:solidFill>
                  <a:srgbClr val="C0504D"/>
                </a:solidFill>
                <a:latin typeface="Arial"/>
                <a:cs typeface="Arial"/>
              </a:rPr>
              <a:t>c</a:t>
            </a:r>
            <a:r>
              <a:rPr lang="en-US" sz="2000" b="1" baseline="-25000" dirty="0">
                <a:solidFill>
                  <a:srgbClr val="C0504D"/>
                </a:solidFill>
                <a:latin typeface="Arial"/>
                <a:cs typeface="Arial"/>
              </a:rPr>
              <a:t>0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= (m</a:t>
            </a:r>
            <a:r>
              <a:rPr lang="en-US" sz="2000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0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r>
              <a:rPr lang="en-US" sz="2000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e</a:t>
            </a:r>
            <a:r>
              <a:rPr lang="en-US" sz="2000" dirty="0" smtClean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and 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c</a:t>
            </a:r>
            <a:r>
              <a:rPr lang="en-US" sz="2000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1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= </a:t>
            </a:r>
            <a:r>
              <a:rPr lang="en-US" sz="2000" b="1" dirty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sz="2000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1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r>
              <a:rPr lang="en-US" sz="2000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e </a:t>
            </a:r>
            <a:r>
              <a:rPr lang="en-US" sz="2000" dirty="0" smtClean="0">
                <a:latin typeface="Arial"/>
                <a:cs typeface="Arial"/>
              </a:rPr>
              <a:t>himself</a:t>
            </a:r>
            <a:endParaRPr lang="en-US" sz="2000" dirty="0">
              <a:latin typeface="Arial"/>
              <a:cs typeface="Arial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If 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c = c</a:t>
            </a:r>
            <a:r>
              <a:rPr lang="en-US" sz="2000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0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output 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b’=0</a:t>
            </a:r>
            <a:r>
              <a:rPr lang="en-US" sz="2000" dirty="0" smtClean="0">
                <a:latin typeface="Arial"/>
                <a:cs typeface="Arial"/>
              </a:rPr>
              <a:t>; otherwise 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b’=1</a:t>
            </a:r>
            <a:r>
              <a:rPr lang="en-US" sz="2000" dirty="0" smtClean="0"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447800" y="5240159"/>
            <a:ext cx="80010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Adversary wins with </a:t>
            </a:r>
            <a:r>
              <a:rPr lang="en-US" sz="2200" b="1" dirty="0" err="1" smtClean="0">
                <a:solidFill>
                  <a:srgbClr val="C0504D"/>
                </a:solidFill>
                <a:latin typeface="Arial"/>
                <a:cs typeface="Arial"/>
              </a:rPr>
              <a:t>Pr</a:t>
            </a:r>
            <a:r>
              <a:rPr lang="en-US" sz="2200" b="1" dirty="0" smtClean="0">
                <a:solidFill>
                  <a:srgbClr val="C0504D"/>
                </a:solidFill>
                <a:latin typeface="Arial"/>
                <a:cs typeface="Arial"/>
              </a:rPr>
              <a:t>[b=b’] = 1 </a:t>
            </a:r>
            <a:endParaRPr lang="en-US" sz="2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267200"/>
            <a:ext cx="1295400" cy="142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Rectangle 52"/>
          <p:cNvSpPr/>
          <p:nvPr/>
        </p:nvSpPr>
        <p:spPr>
          <a:xfrm>
            <a:off x="381000" y="6213157"/>
            <a:ext cx="876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Arial"/>
                <a:cs typeface="Arial"/>
              </a:rPr>
              <a:t>Take home message:</a:t>
            </a:r>
            <a:r>
              <a:rPr lang="en-US" sz="2600" dirty="0" smtClean="0">
                <a:latin typeface="Arial"/>
                <a:cs typeface="Arial"/>
              </a:rPr>
              <a:t> Encryption has to be randomized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1000" y="5715000"/>
            <a:ext cx="876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Arial"/>
                <a:cs typeface="Arial"/>
              </a:rPr>
              <a:t>What is the problem?</a:t>
            </a:r>
            <a:r>
              <a:rPr lang="en-US" sz="2600" dirty="0" smtClean="0">
                <a:latin typeface="Arial"/>
                <a:cs typeface="Arial"/>
              </a:rPr>
              <a:t> Encryption is deterministic!</a:t>
            </a:r>
            <a:endParaRPr lang="en-US"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36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" grpId="0"/>
      <p:bldP spid="43" grpId="0" animBg="1"/>
      <p:bldP spid="49" grpId="0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7799" y="685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≈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securing communication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trzałka w prawo 2"/>
          <p:cNvSpPr/>
          <p:nvPr/>
        </p:nvSpPr>
        <p:spPr>
          <a:xfrm>
            <a:off x="1917001" y="1639072"/>
            <a:ext cx="5040560" cy="67900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Obraz 9"/>
          <p:cNvPicPr>
            <a:picLocks noChangeAspect="1"/>
          </p:cNvPicPr>
          <p:nvPr/>
        </p:nvPicPr>
        <p:blipFill rotWithShape="1">
          <a:blip r:embed="rId3"/>
          <a:srcRect l="25624" t="1" r="48003" b="51757"/>
          <a:stretch/>
        </p:blipFill>
        <p:spPr>
          <a:xfrm>
            <a:off x="7178351" y="1403808"/>
            <a:ext cx="746449" cy="1107396"/>
          </a:xfrm>
          <a:prstGeom prst="rect">
            <a:avLst/>
          </a:prstGeom>
        </p:spPr>
      </p:pic>
      <p:pic>
        <p:nvPicPr>
          <p:cNvPr id="2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443010"/>
            <a:ext cx="1259328" cy="1010363"/>
          </a:xfrm>
          <a:prstGeom prst="rect">
            <a:avLst/>
          </a:prstGeom>
        </p:spPr>
      </p:pic>
      <p:pic>
        <p:nvPicPr>
          <p:cNvPr id="22" name="Obraz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529608" y="1211424"/>
            <a:ext cx="1728192" cy="14989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52" b="95556" l="1296" r="98889">
                        <a14:foregroundMark x1="29815" y1="84259" x2="29815" y2="84259"/>
                        <a14:foregroundMark x1="63333" y1="27963" x2="63333" y2="27963"/>
                        <a14:foregroundMark x1="62407" y1="29259" x2="62407" y2="29259"/>
                        <a14:foregroundMark x1="92593" y1="80741" x2="92593" y2="80741"/>
                        <a14:foregroundMark x1="92593" y1="80741" x2="92593" y2="80741"/>
                        <a14:backgroundMark x1="72963" y1="48704" x2="72963" y2="48704"/>
                        <a14:backgroundMark x1="60185" y1="26481" x2="60185" y2="26481"/>
                        <a14:backgroundMark x1="61667" y1="28333" x2="61667" y2="2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9547" y="2361927"/>
            <a:ext cx="948660" cy="948660"/>
          </a:xfrm>
          <a:prstGeom prst="rect">
            <a:avLst/>
          </a:prstGeom>
        </p:spPr>
      </p:pic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209800" y="1600200"/>
            <a:ext cx="1003801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Encrypt</a:t>
            </a:r>
          </a:p>
          <a:p>
            <a:pPr algn="ctr"/>
            <a:r>
              <a:rPr lang="it-IT" sz="1800" dirty="0" smtClean="0">
                <a:solidFill>
                  <a:srgbClr val="FF0000"/>
                </a:solidFill>
              </a:rPr>
              <a:t>Enc(k,m)</a:t>
            </a:r>
            <a:endParaRPr lang="it-IT" sz="1800" dirty="0">
              <a:solidFill>
                <a:srgbClr val="FF0000"/>
              </a:solidFill>
            </a:endParaRPr>
          </a:p>
        </p:txBody>
      </p:sp>
      <p:cxnSp>
        <p:nvCxnSpPr>
          <p:cNvPr id="38" name="AutoShape 11"/>
          <p:cNvCxnSpPr>
            <a:cxnSpLocks noChangeShapeType="1"/>
          </p:cNvCxnSpPr>
          <p:nvPr/>
        </p:nvCxnSpPr>
        <p:spPr bwMode="auto">
          <a:xfrm>
            <a:off x="3213702" y="1897446"/>
            <a:ext cx="58267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" name="AutoShape 12"/>
          <p:cNvCxnSpPr>
            <a:cxnSpLocks noChangeShapeType="1"/>
          </p:cNvCxnSpPr>
          <p:nvPr/>
        </p:nvCxnSpPr>
        <p:spPr bwMode="auto">
          <a:xfrm flipH="1" flipV="1">
            <a:off x="6533091" y="1908809"/>
            <a:ext cx="780986" cy="65204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403365" y="2311371"/>
            <a:ext cx="1124497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1800" dirty="0" smtClean="0"/>
              <a:t>key </a:t>
            </a:r>
            <a:r>
              <a:rPr lang="it-IT" sz="1800" b="1" dirty="0" smtClean="0">
                <a:solidFill>
                  <a:srgbClr val="993300"/>
                </a:solidFill>
              </a:rPr>
              <a:t>k</a:t>
            </a:r>
            <a:endParaRPr lang="it-IT" sz="1800" b="1" dirty="0">
              <a:solidFill>
                <a:srgbClr val="993300"/>
              </a:solidFill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7010400" y="2402832"/>
            <a:ext cx="1066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1800" dirty="0" smtClean="0"/>
              <a:t>key </a:t>
            </a:r>
            <a:r>
              <a:rPr lang="it-IT" sz="1800" b="1" dirty="0" smtClean="0">
                <a:solidFill>
                  <a:srgbClr val="993300"/>
                </a:solidFill>
              </a:rPr>
              <a:t>k</a:t>
            </a:r>
            <a:endParaRPr lang="it-IT" sz="1800" b="1" dirty="0">
              <a:solidFill>
                <a:srgbClr val="993300"/>
              </a:solidFill>
            </a:endParaRPr>
          </a:p>
        </p:txBody>
      </p:sp>
      <p:cxnSp>
        <p:nvCxnSpPr>
          <p:cNvPr id="49" name="AutoShape 17"/>
          <p:cNvCxnSpPr>
            <a:cxnSpLocks noChangeShapeType="1"/>
            <a:stCxn id="47" idx="3"/>
            <a:endCxn id="34" idx="1"/>
          </p:cNvCxnSpPr>
          <p:nvPr/>
        </p:nvCxnSpPr>
        <p:spPr bwMode="auto">
          <a:xfrm flipV="1">
            <a:off x="1527862" y="1923366"/>
            <a:ext cx="681938" cy="57294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4031118" y="2836506"/>
            <a:ext cx="351268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 smtClean="0"/>
              <a:t>Adv. Learns nothing about </a:t>
            </a:r>
            <a:r>
              <a:rPr lang="it-IT" sz="2000" b="1" dirty="0" smtClean="0">
                <a:solidFill>
                  <a:srgbClr val="C00000"/>
                </a:solidFill>
              </a:rPr>
              <a:t>m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35986" y="2640474"/>
            <a:ext cx="3118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Agree on a secret key </a:t>
            </a:r>
            <a:r>
              <a:rPr lang="it-IT" sz="2400" dirty="0">
                <a:solidFill>
                  <a:srgbClr val="993300"/>
                </a:solidFill>
              </a:rPr>
              <a:t>k</a:t>
            </a:r>
            <a:endParaRPr lang="en-GB" sz="2400" dirty="0"/>
          </a:p>
        </p:txBody>
      </p:sp>
      <p:sp>
        <p:nvSpPr>
          <p:cNvPr id="46" name="Slide Number Placeholder 2"/>
          <p:cNvSpPr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de-DE" dirty="0" smtClean="0"/>
              <a:t>2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3889648" y="1571464"/>
            <a:ext cx="792088" cy="817177"/>
            <a:chOff x="3889648" y="1571464"/>
            <a:chExt cx="792088" cy="817177"/>
          </a:xfrm>
        </p:grpSpPr>
        <p:pic>
          <p:nvPicPr>
            <p:cNvPr id="24" name="Obraz 1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89648" y="1571464"/>
              <a:ext cx="792088" cy="817177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3922461" y="1660881"/>
              <a:ext cx="683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next</a:t>
              </a:r>
            </a:p>
            <a:p>
              <a:r>
                <a:rPr lang="de-DE" sz="1600" dirty="0" smtClean="0"/>
                <a:t>target</a:t>
              </a:r>
              <a:endParaRPr lang="en-GB" sz="16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68940" y="1586254"/>
            <a:ext cx="800219" cy="817177"/>
            <a:chOff x="3864496" y="1549656"/>
            <a:chExt cx="800219" cy="817177"/>
          </a:xfrm>
        </p:grpSpPr>
        <p:pic>
          <p:nvPicPr>
            <p:cNvPr id="61" name="Obraz 1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872627" y="1549656"/>
              <a:ext cx="792088" cy="81717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76200" contourW="12700">
              <a:extrusionClr>
                <a:srgbClr val="FF0000"/>
              </a:extrusionClr>
              <a:contourClr>
                <a:srgbClr val="FF0000"/>
              </a:contourClr>
            </a:sp3d>
          </p:spPr>
        </p:pic>
        <p:sp>
          <p:nvSpPr>
            <p:cNvPr id="65" name="TextBox 64"/>
            <p:cNvSpPr txBox="1"/>
            <p:nvPr/>
          </p:nvSpPr>
          <p:spPr>
            <a:xfrm>
              <a:off x="3864496" y="1793478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?de45#</a:t>
              </a:r>
              <a:endParaRPr lang="en-GB" sz="1600" dirty="0"/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 flipH="1">
            <a:off x="-152400" y="3371910"/>
            <a:ext cx="9415418" cy="0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3"/>
          <p:cNvSpPr txBox="1"/>
          <p:nvPr/>
        </p:nvSpPr>
        <p:spPr>
          <a:xfrm>
            <a:off x="304800" y="76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Cryptography in the past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56" name="TextBox 3"/>
          <p:cNvSpPr txBox="1"/>
          <p:nvPr/>
        </p:nvSpPr>
        <p:spPr>
          <a:xfrm>
            <a:off x="304800" y="3352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Modern cryptography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57" name="AutoShape 11"/>
          <p:cNvCxnSpPr>
            <a:cxnSpLocks noChangeShapeType="1"/>
          </p:cNvCxnSpPr>
          <p:nvPr/>
        </p:nvCxnSpPr>
        <p:spPr bwMode="auto">
          <a:xfrm flipV="1">
            <a:off x="4758240" y="1948191"/>
            <a:ext cx="728160" cy="37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5565906" y="1600200"/>
            <a:ext cx="966932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Decrypt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Dec</a:t>
            </a:r>
            <a:r>
              <a:rPr lang="it-IT" sz="1800" dirty="0" smtClean="0">
                <a:solidFill>
                  <a:srgbClr val="FF0000"/>
                </a:solidFill>
              </a:rPr>
              <a:t>(k,C)</a:t>
            </a: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92287" y="2758022"/>
            <a:ext cx="11336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dirty="0" smtClean="0"/>
              <a:t>adversary</a:t>
            </a:r>
            <a:endParaRPr lang="it-IT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04800" y="3925597"/>
            <a:ext cx="853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ym typeface="Symbol"/>
              </a:rPr>
              <a:t>Much more than encryption…</a:t>
            </a:r>
            <a:endParaRPr lang="en-US" sz="2600" dirty="0" smtClean="0"/>
          </a:p>
        </p:txBody>
      </p:sp>
      <p:sp>
        <p:nvSpPr>
          <p:cNvPr id="50" name="Right Arrow 49"/>
          <p:cNvSpPr/>
          <p:nvPr/>
        </p:nvSpPr>
        <p:spPr>
          <a:xfrm>
            <a:off x="357158" y="6148382"/>
            <a:ext cx="8429684" cy="7858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000100" y="636269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sevenites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715272" y="6362696"/>
            <a:ext cx="60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now</a:t>
            </a:r>
            <a:endParaRPr lang="en-US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295400" y="5429272"/>
            <a:ext cx="2057400" cy="70788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public-key cryptography</a:t>
            </a:r>
            <a:endParaRPr lang="en-US" sz="2000" b="1"/>
          </a:p>
        </p:txBody>
      </p:sp>
      <p:sp>
        <p:nvSpPr>
          <p:cNvPr id="71" name="TextBox 70"/>
          <p:cNvSpPr txBox="1"/>
          <p:nvPr/>
        </p:nvSpPr>
        <p:spPr>
          <a:xfrm>
            <a:off x="4114800" y="5162490"/>
            <a:ext cx="1524000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e-cash</a:t>
            </a:r>
            <a:endParaRPr lang="en-US" sz="2000" b="1"/>
          </a:p>
        </p:txBody>
      </p:sp>
      <p:sp>
        <p:nvSpPr>
          <p:cNvPr id="74" name="TextBox 73"/>
          <p:cNvSpPr txBox="1"/>
          <p:nvPr/>
        </p:nvSpPr>
        <p:spPr>
          <a:xfrm>
            <a:off x="6400840" y="5162490"/>
            <a:ext cx="2357454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err="1" smtClean="0"/>
              <a:t>electronic voting</a:t>
            </a:r>
            <a:endParaRPr lang="en-US" sz="2000" b="1"/>
          </a:p>
        </p:txBody>
      </p:sp>
      <p:sp>
        <p:nvSpPr>
          <p:cNvPr id="79" name="TextBox 78"/>
          <p:cNvSpPr txBox="1"/>
          <p:nvPr/>
        </p:nvSpPr>
        <p:spPr>
          <a:xfrm>
            <a:off x="5472146" y="5786462"/>
            <a:ext cx="2918043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000" b="1" smtClean="0"/>
              <a:t>multiparty-computations</a:t>
            </a:r>
            <a:endParaRPr lang="en-US" sz="2000" b="1"/>
          </a:p>
        </p:txBody>
      </p:sp>
      <p:sp>
        <p:nvSpPr>
          <p:cNvPr id="80" name="TextBox 79"/>
          <p:cNvSpPr txBox="1"/>
          <p:nvPr/>
        </p:nvSpPr>
        <p:spPr>
          <a:xfrm>
            <a:off x="5253715" y="4019490"/>
            <a:ext cx="1604285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000" b="1" smtClean="0"/>
              <a:t>mental poker</a:t>
            </a:r>
            <a:endParaRPr lang="en-US" sz="2000" b="1"/>
          </a:p>
        </p:txBody>
      </p:sp>
      <p:sp>
        <p:nvSpPr>
          <p:cNvPr id="84" name="TextBox 83"/>
          <p:cNvSpPr txBox="1"/>
          <p:nvPr/>
        </p:nvSpPr>
        <p:spPr>
          <a:xfrm>
            <a:off x="3429000" y="5715000"/>
            <a:ext cx="1885516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000" b="1" smtClean="0"/>
              <a:t>zero-knowledge</a:t>
            </a:r>
            <a:endParaRPr lang="en-US" sz="2000" b="1"/>
          </a:p>
        </p:txBody>
      </p:sp>
      <p:sp>
        <p:nvSpPr>
          <p:cNvPr id="86" name="TextBox 85"/>
          <p:cNvSpPr txBox="1"/>
          <p:nvPr/>
        </p:nvSpPr>
        <p:spPr>
          <a:xfrm>
            <a:off x="1676400" y="4781490"/>
            <a:ext cx="1928826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key agreement</a:t>
            </a:r>
            <a:endParaRPr lang="en-US" sz="2000" b="1"/>
          </a:p>
        </p:txBody>
      </p:sp>
      <p:sp>
        <p:nvSpPr>
          <p:cNvPr id="87" name="TextBox 86"/>
          <p:cNvSpPr txBox="1"/>
          <p:nvPr/>
        </p:nvSpPr>
        <p:spPr>
          <a:xfrm>
            <a:off x="6543716" y="4629090"/>
            <a:ext cx="2357454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electronic auctions</a:t>
            </a:r>
            <a:endParaRPr lang="en-US" sz="2000" b="1"/>
          </a:p>
        </p:txBody>
      </p:sp>
      <p:sp>
        <p:nvSpPr>
          <p:cNvPr id="88" name="TextBox 87"/>
          <p:cNvSpPr txBox="1"/>
          <p:nvPr/>
        </p:nvSpPr>
        <p:spPr>
          <a:xfrm>
            <a:off x="3814746" y="4552890"/>
            <a:ext cx="2357454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signature schemes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3111227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7" grpId="0" animBg="1"/>
      <p:bldP spid="48" grpId="0" animBg="1"/>
      <p:bldP spid="51" grpId="0" animBg="1"/>
      <p:bldP spid="58" grpId="0"/>
      <p:bldP spid="58" grpId="1"/>
      <p:bldP spid="56" grpId="0"/>
      <p:bldP spid="60" grpId="0" animBg="1"/>
      <p:bldP spid="63" grpId="2" animBg="1"/>
      <p:bldP spid="66" grpId="0"/>
      <p:bldP spid="50" grpId="0" animBg="1"/>
      <p:bldP spid="52" grpId="0"/>
      <p:bldP spid="53" grpId="0"/>
      <p:bldP spid="70" grpId="0" animBg="1"/>
      <p:bldP spid="71" grpId="0" animBg="1"/>
      <p:bldP spid="74" grpId="0" animBg="1"/>
      <p:bldP spid="79" grpId="0" animBg="1"/>
      <p:bldP spid="80" grpId="0" animBg="1"/>
      <p:bldP spid="84" grpId="0" animBg="1"/>
      <p:bldP spid="86" grpId="0" animBg="1"/>
      <p:bldP spid="87" grpId="0" animBg="1"/>
      <p:bldP spid="8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Randomized RSA encoding</a:t>
            </a:r>
            <a:endParaRPr lang="en-US" sz="3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2619372"/>
            <a:ext cx="9144000" cy="18002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pl-PL" sz="2800" b="1" dirty="0" smtClean="0">
                <a:latin typeface="Arial"/>
                <a:cs typeface="Arial"/>
              </a:rPr>
              <a:t>Idea:</a:t>
            </a:r>
            <a:r>
              <a:rPr lang="pl-PL" sz="2800" dirty="0" smtClean="0">
                <a:latin typeface="Arial"/>
                <a:cs typeface="Arial"/>
              </a:rPr>
              <a:t> </a:t>
            </a:r>
            <a:r>
              <a:rPr lang="pl-PL" sz="2800" dirty="0" err="1" smtClean="0">
                <a:latin typeface="Arial"/>
                <a:cs typeface="Arial"/>
              </a:rPr>
              <a:t>before</a:t>
            </a:r>
            <a:r>
              <a:rPr lang="pl-PL" sz="2800" dirty="0" smtClean="0">
                <a:latin typeface="Arial"/>
                <a:cs typeface="Arial"/>
              </a:rPr>
              <a:t> </a:t>
            </a:r>
            <a:r>
              <a:rPr lang="pl-PL" sz="2800" dirty="0" err="1" smtClean="0">
                <a:latin typeface="Arial"/>
                <a:cs typeface="Arial"/>
              </a:rPr>
              <a:t>encrypting</a:t>
            </a:r>
            <a:r>
              <a:rPr lang="pl-PL" sz="2800" dirty="0" smtClean="0">
                <a:latin typeface="Arial"/>
                <a:cs typeface="Arial"/>
              </a:rPr>
              <a:t> a </a:t>
            </a:r>
            <a:r>
              <a:rPr lang="pl-PL" sz="2800" dirty="0" err="1" smtClean="0">
                <a:latin typeface="Arial"/>
                <a:cs typeface="Arial"/>
              </a:rPr>
              <a:t>message</a:t>
            </a:r>
            <a:r>
              <a:rPr lang="pl-PL" sz="2800" dirty="0" smtClean="0">
                <a:latin typeface="Arial"/>
                <a:cs typeface="Arial"/>
              </a:rPr>
              <a:t> we </a:t>
            </a:r>
            <a:r>
              <a:rPr lang="pl-PL" sz="2800" dirty="0" err="1" smtClean="0">
                <a:latin typeface="Arial"/>
                <a:cs typeface="Arial"/>
              </a:rPr>
              <a:t>usually</a:t>
            </a:r>
            <a:r>
              <a:rPr lang="pl-PL" sz="2800" dirty="0" smtClean="0">
                <a:latin typeface="Arial"/>
                <a:cs typeface="Arial"/>
              </a:rPr>
              <a:t> </a:t>
            </a:r>
            <a:r>
              <a:rPr lang="pl-PL" sz="2800" b="1" dirty="0" err="1" smtClean="0">
                <a:latin typeface="Arial"/>
                <a:cs typeface="Arial"/>
              </a:rPr>
              <a:t>encode</a:t>
            </a:r>
            <a:r>
              <a:rPr lang="pl-PL" sz="2800" b="1" dirty="0" smtClean="0">
                <a:latin typeface="Arial"/>
                <a:cs typeface="Arial"/>
              </a:rPr>
              <a:t> </a:t>
            </a:r>
            <a:r>
              <a:rPr lang="pl-PL" sz="2800" b="1" dirty="0" err="1" smtClean="0">
                <a:latin typeface="Arial"/>
                <a:cs typeface="Arial"/>
              </a:rPr>
              <a:t>it</a:t>
            </a:r>
            <a:r>
              <a:rPr lang="pl-PL" sz="2800" b="1" dirty="0" smtClean="0">
                <a:latin typeface="Arial"/>
                <a:cs typeface="Arial"/>
              </a:rPr>
              <a:t> </a:t>
            </a:r>
            <a:r>
              <a:rPr lang="pl-PL" sz="2800" dirty="0" smtClean="0">
                <a:latin typeface="Arial"/>
                <a:cs typeface="Arial"/>
              </a:rPr>
              <a:t>(</a:t>
            </a:r>
            <a:r>
              <a:rPr lang="pl-PL" sz="2800" dirty="0" err="1" smtClean="0">
                <a:latin typeface="Arial"/>
                <a:cs typeface="Arial"/>
              </a:rPr>
              <a:t>adding</a:t>
            </a:r>
            <a:r>
              <a:rPr lang="pl-PL" sz="2800" dirty="0" smtClean="0">
                <a:latin typeface="Arial"/>
                <a:cs typeface="Arial"/>
              </a:rPr>
              <a:t> </a:t>
            </a:r>
            <a:r>
              <a:rPr lang="pl-PL" sz="2800" dirty="0" err="1" smtClean="0">
                <a:latin typeface="Arial"/>
                <a:cs typeface="Arial"/>
              </a:rPr>
              <a:t>some</a:t>
            </a:r>
            <a:r>
              <a:rPr lang="pl-PL" sz="2800" dirty="0" smtClean="0">
                <a:latin typeface="Arial"/>
                <a:cs typeface="Arial"/>
              </a:rPr>
              <a:t> </a:t>
            </a:r>
            <a:r>
              <a:rPr lang="pl-PL" sz="2800" dirty="0" err="1" smtClean="0">
                <a:latin typeface="Arial"/>
                <a:cs typeface="Arial"/>
              </a:rPr>
              <a:t>randomness</a:t>
            </a:r>
            <a:r>
              <a:rPr lang="pl-PL" sz="2800" dirty="0" smtClean="0">
                <a:latin typeface="Arial"/>
                <a:cs typeface="Arial"/>
              </a:rPr>
              <a:t>).</a:t>
            </a:r>
          </a:p>
          <a:p>
            <a:pPr>
              <a:buFontTx/>
              <a:buNone/>
            </a:pPr>
            <a:endParaRPr lang="pl-PL" sz="2800" dirty="0" smtClean="0">
              <a:latin typeface="Arial"/>
              <a:cs typeface="Arial"/>
            </a:endParaRPr>
          </a:p>
          <a:p>
            <a:pPr>
              <a:buFontTx/>
              <a:buNone/>
            </a:pPr>
            <a:r>
              <a:rPr lang="pl-PL" sz="2800" dirty="0" smtClean="0">
                <a:latin typeface="Arial"/>
                <a:cs typeface="Arial"/>
              </a:rPr>
              <a:t>Advantage: </a:t>
            </a:r>
            <a:r>
              <a:rPr lang="pl-PL" sz="2800" dirty="0" err="1" smtClean="0">
                <a:latin typeface="Arial"/>
                <a:cs typeface="Arial"/>
              </a:rPr>
              <a:t>makes</a:t>
            </a:r>
            <a:r>
              <a:rPr lang="pl-PL" sz="2800" dirty="0" smtClean="0">
                <a:latin typeface="Arial"/>
                <a:cs typeface="Arial"/>
              </a:rPr>
              <a:t> </a:t>
            </a:r>
            <a:r>
              <a:rPr lang="pl-PL" sz="2800" dirty="0" err="1" smtClean="0">
                <a:latin typeface="Arial"/>
                <a:cs typeface="Arial"/>
              </a:rPr>
              <a:t>encryption</a:t>
            </a:r>
            <a:r>
              <a:rPr lang="pl-PL" sz="2800" dirty="0" smtClean="0">
                <a:latin typeface="Arial"/>
                <a:cs typeface="Arial"/>
              </a:rPr>
              <a:t> non </a:t>
            </a:r>
            <a:r>
              <a:rPr lang="pl-PL" sz="2800" dirty="0" err="1" smtClean="0">
                <a:latin typeface="Arial"/>
                <a:cs typeface="Arial"/>
              </a:rPr>
              <a:t>deterministic</a:t>
            </a:r>
            <a:endParaRPr lang="pl-PL" sz="2800" dirty="0" smtClean="0"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200" y="3200400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504D"/>
                </a:solidFill>
                <a:latin typeface="Arial"/>
                <a:cs typeface="Arial"/>
              </a:rPr>
              <a:t>Enc</a:t>
            </a:r>
            <a:r>
              <a:rPr lang="en-US" sz="2800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sz="2800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N,e</a:t>
            </a:r>
            <a:r>
              <a:rPr lang="en-US" sz="2800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r>
              <a:rPr lang="en-US" sz="2800" b="1" dirty="0" smtClean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sz="2800" b="1" dirty="0" err="1" smtClean="0">
                <a:solidFill>
                  <a:srgbClr val="C0504D"/>
                </a:solidFill>
                <a:latin typeface="Arial"/>
                <a:cs typeface="Arial"/>
              </a:rPr>
              <a:t>m;r</a:t>
            </a:r>
            <a:r>
              <a:rPr lang="en-US" sz="2800" b="1" dirty="0" smtClean="0">
                <a:solidFill>
                  <a:srgbClr val="C0504D"/>
                </a:solidFill>
                <a:latin typeface="Arial"/>
                <a:cs typeface="Arial"/>
              </a:rPr>
              <a:t>) := (m||r)</a:t>
            </a:r>
            <a:r>
              <a:rPr lang="en-US" sz="2800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e</a:t>
            </a:r>
            <a:r>
              <a:rPr lang="en-US" sz="2800" b="1" dirty="0" smtClean="0">
                <a:solidFill>
                  <a:srgbClr val="C0504D"/>
                </a:solidFill>
                <a:latin typeface="Arial"/>
                <a:cs typeface="Arial"/>
              </a:rPr>
              <a:t> mod N</a:t>
            </a:r>
            <a:endParaRPr lang="en-US" sz="28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7027" y="4840069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This idea is used in real-life!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7200" y="3810000"/>
            <a:ext cx="80010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Arial"/>
                <a:cs typeface="Arial"/>
                <a:sym typeface="Wingdings"/>
              </a:rPr>
              <a:t> prevents the previous attacker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5562600"/>
            <a:ext cx="8686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Arial"/>
                <a:cs typeface="Arial"/>
                <a:sym typeface="Wingdings"/>
              </a:rPr>
              <a:t>RSA OAEP in PKCS Encryption Standard</a:t>
            </a:r>
            <a:endParaRPr lang="en-US"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26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1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RSA OAEP</a:t>
            </a:r>
            <a:endParaRPr lang="en-US" sz="3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91440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/>
                <a:cs typeface="Arial"/>
                <a:sym typeface="Wingdings"/>
              </a:rPr>
              <a:t>How to encrypt?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657600" y="1828800"/>
            <a:ext cx="2057400" cy="128588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348" y="3981464"/>
            <a:ext cx="8001056" cy="1357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RSA</a:t>
            </a:r>
            <a:endParaRPr lang="en-US" sz="3200" b="1" baseline="300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3267084"/>
            <a:ext cx="8001000" cy="504828"/>
            <a:chOff x="685800" y="3267084"/>
            <a:chExt cx="8001000" cy="504828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685800" y="3267084"/>
              <a:ext cx="8001000" cy="50482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3267084"/>
              <a:ext cx="19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Encoding(</a:t>
              </a:r>
              <a:r>
                <a:rPr lang="en-US" sz="2400" b="1" dirty="0" err="1">
                  <a:solidFill>
                    <a:srgbClr val="C00000"/>
                  </a:solidFill>
                </a:rPr>
                <a:t>m</a:t>
              </a:r>
              <a:r>
                <a:rPr lang="en-US" sz="2400" b="1" dirty="0" err="1" smtClean="0">
                  <a:solidFill>
                    <a:srgbClr val="C00000"/>
                  </a:solidFill>
                </a:rPr>
                <a:t>;r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) 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14348" y="5481662"/>
            <a:ext cx="7972452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RSA(Encoding(</a:t>
            </a:r>
            <a:r>
              <a:rPr lang="en-US" sz="2400" b="1" dirty="0" err="1" smtClean="0">
                <a:solidFill>
                  <a:srgbClr val="C00000"/>
                </a:solidFill>
              </a:rPr>
              <a:t>m;r</a:t>
            </a:r>
            <a:r>
              <a:rPr lang="en-US" sz="2400" b="1" dirty="0" smtClean="0">
                <a:solidFill>
                  <a:srgbClr val="C00000"/>
                </a:solidFill>
              </a:rPr>
              <a:t>))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714744" y="4267216"/>
            <a:ext cx="642942" cy="9286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RSA OAEP</a:t>
            </a:r>
            <a:endParaRPr lang="en-US" sz="3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91440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/>
                <a:cs typeface="Arial"/>
                <a:sym typeface="Wingdings"/>
              </a:rPr>
              <a:t>How to decrypt?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4348" y="2571744"/>
            <a:ext cx="8001056" cy="1357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RSA</a:t>
            </a:r>
            <a:r>
              <a:rPr lang="en-US" sz="3200" b="1" baseline="30000" dirty="0" smtClean="0"/>
              <a:t>-1</a:t>
            </a:r>
            <a:r>
              <a:rPr lang="en-US" sz="3200" b="1" dirty="0" smtClean="0"/>
              <a:t>(y)</a:t>
            </a:r>
            <a:endParaRPr lang="en-US" sz="3200" b="1" baseline="30000" dirty="0"/>
          </a:p>
        </p:txBody>
      </p:sp>
      <p:sp>
        <p:nvSpPr>
          <p:cNvPr id="20" name="Rectangle 19"/>
          <p:cNvSpPr/>
          <p:nvPr/>
        </p:nvSpPr>
        <p:spPr>
          <a:xfrm>
            <a:off x="714348" y="1785926"/>
            <a:ext cx="7929618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ciphertext</a:t>
            </a:r>
            <a:r>
              <a:rPr lang="en-US" sz="2400" b="1" dirty="0" smtClean="0">
                <a:solidFill>
                  <a:srgbClr val="C00000"/>
                </a:solidFill>
              </a:rPr>
              <a:t> 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3143240" y="2857496"/>
            <a:ext cx="642942" cy="9286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5800" y="4800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heck if the encoding is valid....</a:t>
            </a:r>
            <a:endParaRPr lang="en-US" sz="2400" dirty="0"/>
          </a:p>
        </p:txBody>
      </p:sp>
      <p:sp>
        <p:nvSpPr>
          <p:cNvPr id="23" name="Down Arrow 22"/>
          <p:cNvSpPr/>
          <p:nvPr/>
        </p:nvSpPr>
        <p:spPr>
          <a:xfrm>
            <a:off x="3581400" y="5334000"/>
            <a:ext cx="2209800" cy="1285884"/>
          </a:xfrm>
          <a:prstGeom prst="downArrow">
            <a:avLst>
              <a:gd name="adj1" fmla="val 5583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output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3157" y="4143372"/>
            <a:ext cx="8001000" cy="504828"/>
            <a:chOff x="685800" y="3267084"/>
            <a:chExt cx="8001000" cy="504828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685800" y="3267084"/>
              <a:ext cx="8001000" cy="50482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57600" y="3267084"/>
              <a:ext cx="19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Encoding(</a:t>
              </a:r>
              <a:r>
                <a:rPr lang="en-US" sz="2400" b="1" dirty="0" err="1">
                  <a:solidFill>
                    <a:srgbClr val="C00000"/>
                  </a:solidFill>
                </a:rPr>
                <a:t>m</a:t>
              </a:r>
              <a:r>
                <a:rPr lang="en-US" sz="2400" b="1" dirty="0" err="1" smtClean="0">
                  <a:solidFill>
                    <a:srgbClr val="C00000"/>
                  </a:solidFill>
                </a:rPr>
                <a:t>;r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) 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39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1095372"/>
            <a:ext cx="9144000" cy="11906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Security of the RSA OAEP?</a:t>
            </a:r>
            <a:endParaRPr lang="en-US" sz="3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348796"/>
            <a:ext cx="8610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/>
                <a:cs typeface="Arial"/>
                <a:sym typeface="Wingdings"/>
              </a:rPr>
              <a:t>It is randomized and resists simple adversary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2691824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  <a:sym typeface="Wingdings"/>
              </a:rPr>
              <a:t>But we do not only want resistance against one attack!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5016" y="4114800"/>
            <a:ext cx="9144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436822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/>
                <a:cs typeface="Arial"/>
                <a:sym typeface="Wingdings"/>
              </a:rPr>
              <a:t>We want: </a:t>
            </a:r>
            <a:r>
              <a:rPr lang="en-US" sz="3200" dirty="0" smtClean="0">
                <a:latin typeface="Arial"/>
                <a:cs typeface="Arial"/>
                <a:sym typeface="Wingdings"/>
              </a:rPr>
              <a:t>Security against all “large class” of adversaries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0" name="Rounded Rectangular Callout 15"/>
          <p:cNvSpPr>
            <a:spLocks noChangeArrowheads="1"/>
          </p:cNvSpPr>
          <p:nvPr/>
        </p:nvSpPr>
        <p:spPr bwMode="auto">
          <a:xfrm>
            <a:off x="3352800" y="2209800"/>
            <a:ext cx="3886200" cy="1013593"/>
          </a:xfrm>
          <a:prstGeom prst="wedgeRoundRectCallout">
            <a:avLst>
              <a:gd name="adj1" fmla="val 40854"/>
              <a:gd name="adj2" fmla="val 178372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1"/>
          <a:lstStyle/>
          <a:p>
            <a:pPr defTabSz="914400" eaLnBrk="0" hangingPunct="0">
              <a:spcBef>
                <a:spcPct val="20000"/>
              </a:spcBef>
            </a:pPr>
            <a:r>
              <a:rPr lang="en-US" sz="3200" b="1" dirty="0" smtClean="0">
                <a:solidFill>
                  <a:schemeClr val="tx1"/>
                </a:solidFill>
              </a:rPr>
              <a:t>Hope:</a:t>
            </a:r>
            <a:r>
              <a:rPr lang="en-US" sz="3200" dirty="0" smtClean="0">
                <a:solidFill>
                  <a:schemeClr val="tx1"/>
                </a:solidFill>
              </a:rPr>
              <a:t> Includes many realistic attacks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2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F7F7F"/>
                </a:solidFill>
                <a:latin typeface="Arial Rounded MT Bold"/>
                <a:cs typeface="Arial Rounded MT Bold"/>
              </a:rPr>
              <a:t>S</a:t>
            </a:r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emantic security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6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5" y="1067894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733800" y="1828799"/>
            <a:ext cx="41933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37" name="Łącznik prosty ze strzałką 36"/>
          <p:cNvCxnSpPr/>
          <p:nvPr/>
        </p:nvCxnSpPr>
        <p:spPr>
          <a:xfrm flipH="1">
            <a:off x="2819400" y="2362199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943600" y="2362199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pk,sk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 = Gen(1</a:t>
            </a:r>
            <a:r>
              <a:rPr lang="en-US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n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381000" y="5029200"/>
            <a:ext cx="8610600" cy="1176350"/>
          </a:xfrm>
          <a:prstGeom prst="wedgeRectCallout">
            <a:avLst>
              <a:gd name="adj1" fmla="val -30645"/>
              <a:gd name="adj2" fmla="val -4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it-IT" sz="2000" b="1" dirty="0">
              <a:latin typeface="Arial"/>
              <a:cs typeface="Arial"/>
            </a:endParaRPr>
          </a:p>
        </p:txBody>
      </p:sp>
      <p:pic>
        <p:nvPicPr>
          <p:cNvPr id="35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838200"/>
            <a:ext cx="1447800" cy="1143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5943600" y="1981199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1. Generate challenge keys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3591692" y="2666999"/>
            <a:ext cx="82790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n-US" sz="1800" b="1" baseline="-25000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, m</a:t>
            </a:r>
            <a:r>
              <a:rPr lang="en-US" sz="1800" b="1" baseline="-25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63" name="Łącznik prosty ze strzałką 36"/>
          <p:cNvCxnSpPr/>
          <p:nvPr/>
        </p:nvCxnSpPr>
        <p:spPr>
          <a:xfrm flipH="1">
            <a:off x="2819400" y="3200399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28600" y="2743199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0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 , 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1 </a:t>
            </a:r>
            <a:r>
              <a:rPr lang="en-US" dirty="0" err="1" smtClean="0">
                <a:latin typeface="Arial"/>
                <a:cs typeface="Arial"/>
              </a:rPr>
              <a:t>s.t.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|m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0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|=|m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1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| 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28600" y="2362199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2. Choose messages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467600" y="3428999"/>
            <a:ext cx="2971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c = 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Enc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pk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943600" y="2983467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. Flip challenge bit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 in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{0,1}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943600" y="3440667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3. Encrypt 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:</a:t>
            </a:r>
            <a:endParaRPr lang="en-US" sz="1200" baseline="-25000" dirty="0">
              <a:latin typeface="Arial"/>
              <a:cs typeface="Arial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886200" y="3428999"/>
            <a:ext cx="281259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39" name="Łącznik prosty ze strzałką 36"/>
          <p:cNvCxnSpPr/>
          <p:nvPr/>
        </p:nvCxnSpPr>
        <p:spPr>
          <a:xfrm flipH="1">
            <a:off x="2819400" y="3962399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7200" y="4724400"/>
            <a:ext cx="85011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28600" y="3669267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4</a:t>
            </a:r>
            <a:r>
              <a:rPr lang="en-US" dirty="0" smtClean="0">
                <a:latin typeface="Arial"/>
                <a:cs typeface="Arial"/>
              </a:rPr>
              <a:t>. Adv. </a:t>
            </a:r>
            <a:r>
              <a:rPr lang="en-US" dirty="0">
                <a:latin typeface="Arial"/>
                <a:cs typeface="Arial"/>
              </a:rPr>
              <a:t>o</a:t>
            </a:r>
            <a:r>
              <a:rPr lang="en-US" dirty="0" smtClean="0">
                <a:latin typeface="Arial"/>
                <a:cs typeface="Arial"/>
              </a:rPr>
              <a:t>utputs bit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b’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" y="5100935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/>
                <a:cs typeface="Arial"/>
                <a:sym typeface="Wingdings"/>
              </a:rPr>
              <a:t>We say a PKE is semantically secure, if for a </a:t>
            </a:r>
            <a:r>
              <a:rPr lang="en-US" sz="2400" b="1" dirty="0" smtClean="0">
                <a:solidFill>
                  <a:srgbClr val="4F81BD"/>
                </a:solidFill>
                <a:latin typeface="Arial"/>
                <a:cs typeface="Arial"/>
                <a:sym typeface="Wingdings"/>
              </a:rPr>
              <a:t>“large class”  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of adversaries, we have: </a:t>
            </a:r>
            <a:r>
              <a:rPr lang="en-US" sz="2400" b="1" dirty="0" err="1" smtClean="0">
                <a:solidFill>
                  <a:srgbClr val="C0504D"/>
                </a:solidFill>
                <a:latin typeface="Arial"/>
                <a:cs typeface="Arial"/>
                <a:sym typeface="Wingdings"/>
              </a:rPr>
              <a:t>Pr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  <a:sym typeface="Wingdings"/>
              </a:rPr>
              <a:t>[b=b’] ≤ 0.5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 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  <a:sym typeface="Wingdings"/>
              </a:rPr>
              <a:t>+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Arial"/>
                <a:cs typeface="Arial"/>
                <a:sym typeface="Wingdings"/>
              </a:rPr>
              <a:t>“very small”</a:t>
            </a:r>
            <a:endParaRPr lang="en-US" sz="24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43" name="Rounded Rectangular Callout 15"/>
          <p:cNvSpPr>
            <a:spLocks noChangeArrowheads="1"/>
          </p:cNvSpPr>
          <p:nvPr/>
        </p:nvSpPr>
        <p:spPr bwMode="auto">
          <a:xfrm>
            <a:off x="4495800" y="3352800"/>
            <a:ext cx="4495800" cy="861193"/>
          </a:xfrm>
          <a:prstGeom prst="wedgeRoundRectCallout">
            <a:avLst>
              <a:gd name="adj1" fmla="val 17634"/>
              <a:gd name="adj2" fmla="val 167608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0"/>
          <a:lstStyle/>
          <a:p>
            <a:pPr defTabSz="914400" eaLnBrk="0" hangingPunct="0">
              <a:spcBef>
                <a:spcPct val="200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What is </a:t>
            </a:r>
            <a:r>
              <a:rPr lang="en-US" sz="3200" b="1" dirty="0" smtClean="0">
                <a:solidFill>
                  <a:schemeClr val="tx1"/>
                </a:solidFill>
              </a:rPr>
              <a:t>“a large class”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9" name="Rounded Rectangular Callout 15"/>
          <p:cNvSpPr>
            <a:spLocks noChangeArrowheads="1"/>
          </p:cNvSpPr>
          <p:nvPr/>
        </p:nvSpPr>
        <p:spPr bwMode="auto">
          <a:xfrm>
            <a:off x="381000" y="3276600"/>
            <a:ext cx="3886200" cy="861193"/>
          </a:xfrm>
          <a:prstGeom prst="wedgeRoundRectCallout">
            <a:avLst>
              <a:gd name="adj1" fmla="val 102131"/>
              <a:gd name="adj2" fmla="val 218402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1"/>
          <a:lstStyle/>
          <a:p>
            <a:pPr defTabSz="914400" eaLnBrk="0" hangingPunct="0">
              <a:spcBef>
                <a:spcPct val="200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What is </a:t>
            </a:r>
            <a:r>
              <a:rPr lang="en-US" sz="3200" b="1" dirty="0" smtClean="0">
                <a:solidFill>
                  <a:schemeClr val="tx1"/>
                </a:solidFill>
              </a:rPr>
              <a:t>“very small”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6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855861"/>
            <a:ext cx="9144000" cy="73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Large class of adversaries?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0944" y="958096"/>
            <a:ext cx="845825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=</a:t>
            </a:r>
            <a:r>
              <a:rPr lang="en-US" sz="2800" dirty="0" smtClean="0">
                <a:latin typeface="Arial"/>
                <a:cs typeface="Arial"/>
              </a:rPr>
              <a:t> All “efficient” adversaries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800" y="3200400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What does it mean?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8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286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981200" y="2509039"/>
            <a:ext cx="514353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Attacker is </a:t>
            </a:r>
            <a:r>
              <a:rPr lang="en-GB" sz="2400" b="1" dirty="0">
                <a:solidFill>
                  <a:schemeClr val="tx1"/>
                </a:solidFill>
              </a:rPr>
              <a:t>computationally-bounded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81000" y="3810000"/>
            <a:ext cx="7715304" cy="14478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glow rad="139700">
              <a:schemeClr val="accent6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>
              <a:spcBef>
                <a:spcPct val="0"/>
              </a:spcBef>
              <a:buFontTx/>
              <a:buNone/>
            </a:pPr>
            <a:r>
              <a:rPr lang="en-GB" sz="2400" u="sng" dirty="0" smtClean="0">
                <a:solidFill>
                  <a:srgbClr val="993300"/>
                </a:solidFill>
              </a:rPr>
              <a:t>Ideas</a:t>
            </a:r>
            <a:r>
              <a:rPr lang="en-GB" dirty="0" smtClean="0"/>
              <a:t>:</a:t>
            </a:r>
          </a:p>
          <a:p>
            <a:pPr marL="342900" indent="-342900">
              <a:spcBef>
                <a:spcPct val="0"/>
              </a:spcBef>
            </a:pPr>
            <a:r>
              <a:rPr lang="en-GB" dirty="0" smtClean="0"/>
              <a:t>1. “Attacker can use at most </a:t>
            </a:r>
            <a:r>
              <a:rPr lang="en-GB" dirty="0" smtClean="0">
                <a:solidFill>
                  <a:srgbClr val="993300"/>
                </a:solidFill>
              </a:rPr>
              <a:t>1000</a:t>
            </a:r>
            <a:r>
              <a:rPr lang="en-GB" dirty="0"/>
              <a:t> </a:t>
            </a:r>
            <a:r>
              <a:rPr lang="en-GB" b="1" dirty="0" smtClean="0">
                <a:solidFill>
                  <a:srgbClr val="0070C0"/>
                </a:solidFill>
              </a:rPr>
              <a:t>Intel i7 Processors </a:t>
            </a:r>
            <a:r>
              <a:rPr lang="en-GB" dirty="0" smtClean="0"/>
              <a:t>for at most </a:t>
            </a:r>
            <a:r>
              <a:rPr lang="en-GB" b="1" dirty="0" smtClean="0">
                <a:solidFill>
                  <a:srgbClr val="993300"/>
                </a:solidFill>
              </a:rPr>
              <a:t>100</a:t>
            </a:r>
            <a:r>
              <a:rPr lang="en-GB" dirty="0" smtClean="0"/>
              <a:t> years...”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2. “Attacker can buy equipment worth </a:t>
            </a:r>
            <a:r>
              <a:rPr lang="en-GB" b="1" dirty="0" smtClean="0">
                <a:solidFill>
                  <a:srgbClr val="0070C0"/>
                </a:solidFill>
              </a:rPr>
              <a:t>1 million euro </a:t>
            </a:r>
            <a:r>
              <a:rPr lang="en-GB" dirty="0" smtClean="0"/>
              <a:t>and use it for </a:t>
            </a:r>
            <a:r>
              <a:rPr lang="en-GB" b="1" dirty="0" smtClean="0">
                <a:solidFill>
                  <a:srgbClr val="993300"/>
                </a:solidFill>
              </a:rPr>
              <a:t>30</a:t>
            </a:r>
            <a:r>
              <a:rPr lang="en-GB" dirty="0" smtClean="0">
                <a:solidFill>
                  <a:srgbClr val="993300"/>
                </a:solidFill>
              </a:rPr>
              <a:t> </a:t>
            </a:r>
            <a:r>
              <a:rPr lang="en-GB" dirty="0" smtClean="0"/>
              <a:t>years..”.</a:t>
            </a:r>
            <a:endParaRPr lang="en-GB" dirty="0"/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381000" y="5410200"/>
            <a:ext cx="579120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2000" b="1" dirty="0">
                <a:solidFill>
                  <a:schemeClr val="tx1"/>
                </a:solidFill>
              </a:rPr>
              <a:t>it’s hard to </a:t>
            </a:r>
            <a:r>
              <a:rPr lang="en-GB" sz="2000" b="1" dirty="0" smtClean="0">
                <a:solidFill>
                  <a:schemeClr val="tx1"/>
                </a:solidFill>
              </a:rPr>
              <a:t>reason formally </a:t>
            </a:r>
            <a:r>
              <a:rPr lang="en-GB" sz="2000" b="1" dirty="0">
                <a:solidFill>
                  <a:schemeClr val="tx1"/>
                </a:solidFill>
              </a:rPr>
              <a:t>about it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9436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Alternative?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752600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In other words: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172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/>
      <p:bldP spid="29" grpId="0" animBg="1"/>
      <p:bldP spid="30" grpId="0" animBg="1"/>
      <p:bldP spid="31" grpId="0" animBg="1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1072436"/>
            <a:ext cx="3810000" cy="73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Complexity theory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28600" y="1148636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“Efficient computation”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7640" y="1084441"/>
            <a:ext cx="609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=</a:t>
            </a:r>
            <a:endParaRPr lang="en-US" sz="3200" b="1" dirty="0" smtClean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861477"/>
            <a:ext cx="48768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it-IT" sz="8000" b="1" baseline="-250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3400" y="974170"/>
            <a:ext cx="464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Polynomial-time computable by probabilistic algorithm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400" y="4114800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  <a:sym typeface="Wingdings"/>
              </a:rPr>
              <a:t>2. What is a </a:t>
            </a:r>
            <a:r>
              <a:rPr lang="en-US" sz="2800" dirty="0">
                <a:latin typeface="Arial"/>
                <a:cs typeface="Arial"/>
                <a:sym typeface="Wingdings"/>
              </a:rPr>
              <a:t>p</a:t>
            </a:r>
            <a:r>
              <a:rPr lang="en-US" sz="2800" dirty="0" smtClean="0">
                <a:latin typeface="Arial"/>
                <a:cs typeface="Arial"/>
                <a:sym typeface="Wingdings"/>
              </a:rPr>
              <a:t>robabilistic </a:t>
            </a:r>
            <a:r>
              <a:rPr lang="en-US" sz="2800" dirty="0">
                <a:latin typeface="Arial"/>
                <a:cs typeface="Arial"/>
                <a:sym typeface="Wingdings"/>
              </a:rPr>
              <a:t>a</a:t>
            </a:r>
            <a:r>
              <a:rPr lang="en-US" sz="2800" dirty="0" smtClean="0">
                <a:latin typeface="Arial"/>
                <a:cs typeface="Arial"/>
                <a:sym typeface="Wingdings"/>
              </a:rPr>
              <a:t>lgorithm?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344" y="2286000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/>
                <a:cs typeface="Arial"/>
                <a:sym typeface="Wingdings"/>
              </a:rPr>
              <a:t>1</a:t>
            </a:r>
            <a:r>
              <a:rPr lang="en-US" sz="2800" dirty="0" smtClean="0">
                <a:latin typeface="Arial"/>
                <a:cs typeface="Arial"/>
                <a:sym typeface="Wingdings"/>
              </a:rPr>
              <a:t>. What is polynomial-time computable?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8318" y="2971800"/>
            <a:ext cx="1914556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Algorithm</a:t>
            </a:r>
            <a:endParaRPr lang="en-US" dirty="0"/>
          </a:p>
        </p:txBody>
      </p:sp>
      <p:cxnSp>
        <p:nvCxnSpPr>
          <p:cNvPr id="49" name="Łącznik prosty ze strzałką 36"/>
          <p:cNvCxnSpPr/>
          <p:nvPr/>
        </p:nvCxnSpPr>
        <p:spPr>
          <a:xfrm flipH="1">
            <a:off x="2461680" y="3352799"/>
            <a:ext cx="426638" cy="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2133600" y="3159481"/>
            <a:ext cx="30008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x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51" name="Łącznik prosty ze strzałką 36"/>
          <p:cNvCxnSpPr/>
          <p:nvPr/>
        </p:nvCxnSpPr>
        <p:spPr>
          <a:xfrm flipH="1">
            <a:off x="4823880" y="3352799"/>
            <a:ext cx="426638" cy="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5281080" y="3159481"/>
            <a:ext cx="30008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y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800" y="2971800"/>
            <a:ext cx="167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Length of </a:t>
            </a:r>
            <a:r>
              <a:rPr lang="en-US" sz="2000" b="1" dirty="0" smtClean="0">
                <a:solidFill>
                  <a:schemeClr val="accent2"/>
                </a:solidFill>
                <a:latin typeface="Arial"/>
                <a:cs typeface="Arial"/>
              </a:rPr>
              <a:t>x</a:t>
            </a:r>
            <a:r>
              <a:rPr lang="en-US" sz="2000" b="1" dirty="0" smtClean="0">
                <a:latin typeface="Arial"/>
                <a:cs typeface="Arial"/>
              </a:rPr>
              <a:t>: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n = |x|</a:t>
            </a:r>
            <a:endParaRPr lang="en-US" sz="14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90680" y="2895600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Computes the output in 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T(n) = O(</a:t>
            </a:r>
            <a:r>
              <a:rPr lang="en-US" sz="2000" b="1" dirty="0" err="1" smtClean="0">
                <a:solidFill>
                  <a:srgbClr val="C0504D"/>
                </a:solidFill>
                <a:latin typeface="Arial"/>
                <a:cs typeface="Arial"/>
              </a:rPr>
              <a:t>n</a:t>
            </a:r>
            <a:r>
              <a:rPr lang="en-US" sz="2000" b="1" baseline="30000" dirty="0" err="1" smtClean="0">
                <a:solidFill>
                  <a:srgbClr val="C0504D"/>
                </a:solidFill>
                <a:latin typeface="Arial"/>
                <a:cs typeface="Arial"/>
              </a:rPr>
              <a:t>c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) </a:t>
            </a:r>
            <a:r>
              <a:rPr lang="en-US" sz="2000" dirty="0" smtClean="0">
                <a:latin typeface="Arial"/>
                <a:cs typeface="Arial"/>
              </a:rPr>
              <a:t>steps </a:t>
            </a:r>
            <a:r>
              <a:rPr lang="en-US" dirty="0" smtClean="0">
                <a:latin typeface="Arial"/>
                <a:cs typeface="Arial"/>
              </a:rPr>
              <a:t>(for a constant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sz="2000" dirty="0" smtClean="0">
                <a:latin typeface="Arial"/>
                <a:cs typeface="Arial"/>
              </a:rPr>
              <a:t>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897718" y="5105400"/>
            <a:ext cx="1914556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Algorithm</a:t>
            </a:r>
            <a:endParaRPr lang="en-US" dirty="0"/>
          </a:p>
        </p:txBody>
      </p:sp>
      <p:cxnSp>
        <p:nvCxnSpPr>
          <p:cNvPr id="64" name="Łącznik prosty ze strzałką 36"/>
          <p:cNvCxnSpPr/>
          <p:nvPr/>
        </p:nvCxnSpPr>
        <p:spPr>
          <a:xfrm flipH="1">
            <a:off x="1471080" y="5486399"/>
            <a:ext cx="426638" cy="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1143000" y="5293081"/>
            <a:ext cx="30008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x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66" name="Łącznik prosty ze strzałką 36"/>
          <p:cNvCxnSpPr/>
          <p:nvPr/>
        </p:nvCxnSpPr>
        <p:spPr>
          <a:xfrm flipH="1">
            <a:off x="3833280" y="5486399"/>
            <a:ext cx="426638" cy="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4290480" y="5293081"/>
            <a:ext cx="30008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y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648200"/>
            <a:ext cx="609600" cy="73440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876800" y="4702314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Access to random coins in each step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70" name="Łącznik prosty ze strzałką 36"/>
          <p:cNvCxnSpPr/>
          <p:nvPr/>
        </p:nvCxnSpPr>
        <p:spPr>
          <a:xfrm flipH="1" flipV="1">
            <a:off x="1447800" y="4953000"/>
            <a:ext cx="457200" cy="15240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1143000" y="4724400"/>
            <a:ext cx="26672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876800" y="5410200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Or: Additional randomness as input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9" name="Rounded Rectangular Callout 15"/>
          <p:cNvSpPr>
            <a:spLocks noChangeArrowheads="1"/>
          </p:cNvSpPr>
          <p:nvPr/>
        </p:nvSpPr>
        <p:spPr bwMode="auto">
          <a:xfrm>
            <a:off x="5638800" y="3962400"/>
            <a:ext cx="2590800" cy="708793"/>
          </a:xfrm>
          <a:prstGeom prst="wedgeRoundRectCallout">
            <a:avLst>
              <a:gd name="adj1" fmla="val 31795"/>
              <a:gd name="adj2" fmla="val -108021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0"/>
          <a:lstStyle/>
          <a:p>
            <a:pPr defTabSz="914400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What is a step?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544" y="6096000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/>
                <a:cs typeface="Arial"/>
                <a:sym typeface="Wingdings"/>
              </a:rPr>
              <a:t>Gives the adversary more power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49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 animBg="1"/>
      <p:bldP spid="50" grpId="0" animBg="1"/>
      <p:bldP spid="52" grpId="0" animBg="1"/>
      <p:bldP spid="53" grpId="0"/>
      <p:bldP spid="55" grpId="0"/>
      <p:bldP spid="63" grpId="0" animBg="1"/>
      <p:bldP spid="65" grpId="0" animBg="1"/>
      <p:bldP spid="67" grpId="0" animBg="1"/>
      <p:bldP spid="68" grpId="0"/>
      <p:bldP spid="71" grpId="0" animBg="1"/>
      <p:bldP spid="74" grpId="0"/>
      <p:bldP spid="29" grpId="0" animBg="1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What is a step? Model of computation</a:t>
            </a:r>
            <a:endParaRPr lang="en-US" sz="36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371600"/>
            <a:ext cx="6429420" cy="3886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685701"/>
              </p:ext>
            </p:extLst>
          </p:nvPr>
        </p:nvGraphicFramePr>
        <p:xfrm>
          <a:off x="647744" y="1566890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57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721391"/>
              </p:ext>
            </p:extLst>
          </p:nvPr>
        </p:nvGraphicFramePr>
        <p:xfrm>
          <a:off x="647744" y="2405090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57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3" name="Pentagon 22"/>
          <p:cNvSpPr/>
          <p:nvPr/>
        </p:nvSpPr>
        <p:spPr>
          <a:xfrm rot="16200000">
            <a:off x="2661404" y="1838888"/>
            <a:ext cx="223243" cy="53578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Pentagon 23"/>
          <p:cNvSpPr/>
          <p:nvPr/>
        </p:nvSpPr>
        <p:spPr>
          <a:xfrm rot="16200000">
            <a:off x="5090295" y="2677449"/>
            <a:ext cx="223245" cy="53578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Rectangle 27"/>
          <p:cNvSpPr/>
          <p:nvPr/>
        </p:nvSpPr>
        <p:spPr>
          <a:xfrm>
            <a:off x="380944" y="762000"/>
            <a:ext cx="853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Common model: Poly-time Turing machine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6934200" y="152400"/>
            <a:ext cx="2000232" cy="990600"/>
          </a:xfrm>
          <a:prstGeom prst="wedgeRoundRectCallout">
            <a:avLst>
              <a:gd name="adj1" fmla="val -75812"/>
              <a:gd name="adj2" fmla="val 8454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Tapes contain values from finite alphabet</a:t>
            </a:r>
            <a:endParaRPr lang="en-US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7086600" y="1447800"/>
            <a:ext cx="1945920" cy="1676400"/>
          </a:xfrm>
          <a:prstGeom prst="wedgeRoundRectCallout">
            <a:avLst>
              <a:gd name="adj1" fmla="val -131749"/>
              <a:gd name="adj2" fmla="val 3889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Heads can move left and right depending on content of tape, current state and instructions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81000" y="5481935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Poly-time Turing machine:</a:t>
            </a:r>
            <a:r>
              <a:rPr lang="en-US" sz="2400" dirty="0" smtClean="0">
                <a:latin typeface="Arial"/>
                <a:cs typeface="Arial"/>
              </a:rPr>
              <a:t> Heads can make 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</a:rPr>
              <a:t>O(</a:t>
            </a:r>
            <a:r>
              <a:rPr lang="en-US" sz="2400" b="1" dirty="0" err="1" smtClean="0">
                <a:solidFill>
                  <a:srgbClr val="C0504D"/>
                </a:solidFill>
                <a:latin typeface="Arial"/>
                <a:cs typeface="Arial"/>
              </a:rPr>
              <a:t>n</a:t>
            </a:r>
            <a:r>
              <a:rPr lang="en-US" sz="2400" b="1" baseline="30000" dirty="0" err="1" smtClean="0">
                <a:solidFill>
                  <a:srgbClr val="C0504D"/>
                </a:solidFill>
                <a:latin typeface="Arial"/>
                <a:cs typeface="Arial"/>
              </a:rPr>
              <a:t>c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r>
              <a:rPr lang="en-US" sz="2400" dirty="0" smtClean="0">
                <a:latin typeface="Arial"/>
                <a:cs typeface="Arial"/>
              </a:rPr>
              <a:t> moves</a:t>
            </a:r>
            <a:endParaRPr lang="en-US" sz="1600" dirty="0">
              <a:latin typeface="Arial"/>
              <a:cs typeface="Arial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158481"/>
              </p:ext>
            </p:extLst>
          </p:nvPr>
        </p:nvGraphicFramePr>
        <p:xfrm>
          <a:off x="685800" y="3386726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57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5" name="Pentagon 24"/>
          <p:cNvSpPr/>
          <p:nvPr/>
        </p:nvSpPr>
        <p:spPr>
          <a:xfrm rot="16200000">
            <a:off x="5128351" y="3659085"/>
            <a:ext cx="223245" cy="53578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5498"/>
              </p:ext>
            </p:extLst>
          </p:nvPr>
        </p:nvGraphicFramePr>
        <p:xfrm>
          <a:off x="619228" y="4428178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3B3"/>
                    </a:solidFill>
                  </a:tcPr>
                </a:tc>
              </a:tr>
            </a:tbl>
          </a:graphicData>
        </a:graphic>
      </p:graphicFrame>
      <p:sp>
        <p:nvSpPr>
          <p:cNvPr id="27" name="Pentagon 26"/>
          <p:cNvSpPr/>
          <p:nvPr/>
        </p:nvSpPr>
        <p:spPr>
          <a:xfrm rot="16200000">
            <a:off x="3263879" y="4709107"/>
            <a:ext cx="223245" cy="53578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Rounded Rectangular Callout 28"/>
          <p:cNvSpPr/>
          <p:nvPr/>
        </p:nvSpPr>
        <p:spPr>
          <a:xfrm>
            <a:off x="7010400" y="3505200"/>
            <a:ext cx="2000232" cy="1714512"/>
          </a:xfrm>
          <a:prstGeom prst="wedgeRoundRectCallout">
            <a:avLst>
              <a:gd name="adj1" fmla="val -74048"/>
              <a:gd name="adj2" fmla="val 1153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</a:t>
            </a:r>
            <a:r>
              <a:rPr lang="en-US" b="1" dirty="0" smtClean="0">
                <a:solidFill>
                  <a:srgbClr val="0070C0"/>
                </a:solidFill>
              </a:rPr>
              <a:t>probabilistic</a:t>
            </a:r>
            <a:r>
              <a:rPr lang="en-US" b="1" dirty="0" smtClean="0"/>
              <a:t> </a:t>
            </a:r>
            <a:r>
              <a:rPr lang="en-US" dirty="0" smtClean="0"/>
              <a:t>Turing Machine has an additional tape with random bits.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7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7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3195638"/>
            <a:ext cx="9144000" cy="152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914400"/>
            <a:ext cx="91440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00232" y="1066800"/>
            <a:ext cx="7010400" cy="5486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n-US" sz="1800" b="1" u="sng" dirty="0" smtClean="0">
                <a:solidFill>
                  <a:srgbClr val="990000"/>
                </a:solidFill>
              </a:rPr>
              <a:t>Advantages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de-DE" sz="1800" dirty="0" err="1" smtClean="0"/>
              <a:t>Many</a:t>
            </a:r>
            <a:r>
              <a:rPr lang="de-DE" sz="1800" dirty="0" smtClean="0"/>
              <a:t> </a:t>
            </a:r>
            <a:r>
              <a:rPr lang="de-DE" sz="1800" dirty="0" err="1" smtClean="0"/>
              <a:t>models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computation</a:t>
            </a:r>
            <a:r>
              <a:rPr lang="de-DE" sz="1800" dirty="0" smtClean="0"/>
              <a:t> (TM, RAMs, </a:t>
            </a:r>
            <a:r>
              <a:rPr lang="de-DE" sz="1800" dirty="0" err="1" smtClean="0"/>
              <a:t>circuits</a:t>
            </a:r>
            <a:r>
              <a:rPr lang="de-DE" sz="1800" dirty="0" smtClean="0"/>
              <a:t>,...)</a:t>
            </a:r>
            <a:r>
              <a:rPr lang="en-US" sz="1800" dirty="0" smtClean="0"/>
              <a:t> are “equivalent” </a:t>
            </a:r>
            <a:r>
              <a:rPr lang="pl-PL" sz="1800" dirty="0" err="1" smtClean="0"/>
              <a:t>up</a:t>
            </a:r>
            <a:r>
              <a:rPr lang="pl-PL" sz="1800" dirty="0" smtClean="0"/>
              <a:t> to a </a:t>
            </a:r>
            <a:r>
              <a:rPr lang="en-US" sz="1800" dirty="0" smtClean="0"/>
              <a:t>“</a:t>
            </a:r>
            <a:r>
              <a:rPr lang="en-US" sz="1800" b="1" dirty="0" smtClean="0"/>
              <a:t>polynomial reduction</a:t>
            </a:r>
            <a:r>
              <a:rPr lang="en-US" sz="1800" dirty="0" smtClean="0"/>
              <a:t>”.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Therefore we do need to specify the details of the model.</a:t>
            </a:r>
            <a:br>
              <a:rPr lang="en-US" sz="1800" dirty="0" smtClean="0"/>
            </a:br>
            <a:endParaRPr lang="en-US" sz="1800" dirty="0" smtClean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1800" dirty="0" smtClean="0"/>
              <a:t>The formulas for running time get much simpler (we use </a:t>
            </a:r>
            <a:r>
              <a:rPr lang="en-US" sz="1800" dirty="0" err="1" smtClean="0"/>
              <a:t>asymptotics</a:t>
            </a:r>
            <a:r>
              <a:rPr lang="en-US" sz="1800" dirty="0" smtClean="0"/>
              <a:t>).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en-US" sz="1600" dirty="0" smtClean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en-US" sz="1600" dirty="0" smtClean="0"/>
          </a:p>
          <a:p>
            <a:pPr marL="533400" indent="-533400" algn="ctr">
              <a:lnSpc>
                <a:spcPct val="80000"/>
              </a:lnSpc>
              <a:buFontTx/>
              <a:buNone/>
            </a:pPr>
            <a:endParaRPr lang="en-US" sz="1800" b="1" u="sng" dirty="0" smtClean="0">
              <a:solidFill>
                <a:srgbClr val="990000"/>
              </a:solidFill>
            </a:endParaRPr>
          </a:p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n-US" sz="1800" b="1" u="sng" dirty="0" smtClean="0">
                <a:solidFill>
                  <a:srgbClr val="990000"/>
                </a:solidFill>
              </a:rPr>
              <a:t>Disadvantage</a:t>
            </a:r>
          </a:p>
          <a:p>
            <a:pPr marL="533400" indent="-533400" algn="ctr">
              <a:lnSpc>
                <a:spcPct val="80000"/>
              </a:lnSpc>
              <a:buFontTx/>
              <a:buNone/>
            </a:pPr>
            <a:endParaRPr lang="en-US" sz="1800" b="1" u="sng" dirty="0" smtClean="0">
              <a:solidFill>
                <a:srgbClr val="990000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1800" dirty="0" smtClean="0"/>
              <a:t>Asymptotic results don’t tell us anything about security of the </a:t>
            </a:r>
            <a:r>
              <a:rPr lang="en-US" sz="1800" b="1" dirty="0" smtClean="0"/>
              <a:t>concrete systems</a:t>
            </a:r>
            <a:r>
              <a:rPr lang="en-US" sz="1800" dirty="0" smtClean="0"/>
              <a:t>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n-US" sz="1800" b="1" u="sng" dirty="0" smtClean="0">
                <a:solidFill>
                  <a:srgbClr val="993300"/>
                </a:solidFill>
              </a:rPr>
              <a:t>However</a:t>
            </a:r>
          </a:p>
          <a:p>
            <a:pPr marL="533400" indent="-533400" algn="ctr">
              <a:lnSpc>
                <a:spcPct val="80000"/>
              </a:lnSpc>
              <a:buFontTx/>
              <a:buNone/>
            </a:pPr>
            <a:endParaRPr lang="en-US" sz="1800" b="1" u="sng" dirty="0" smtClean="0">
              <a:solidFill>
                <a:srgbClr val="993300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1800" dirty="0" smtClean="0"/>
              <a:t>Usually one can prove </a:t>
            </a:r>
            <a:r>
              <a:rPr lang="en-US" sz="1800" b="1" dirty="0" smtClean="0"/>
              <a:t>formally</a:t>
            </a:r>
            <a:r>
              <a:rPr lang="en-US" sz="1800" dirty="0" smtClean="0"/>
              <a:t> an asymptotic result and then argue </a:t>
            </a:r>
            <a:r>
              <a:rPr lang="en-US" sz="1800" b="1" dirty="0" smtClean="0"/>
              <a:t>informally</a:t>
            </a:r>
            <a:r>
              <a:rPr lang="en-US" sz="1800" dirty="0" smtClean="0"/>
              <a:t> that “the constants are reasonable”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marL="533400" indent="-533400" algn="r">
              <a:lnSpc>
                <a:spcPct val="80000"/>
              </a:lnSpc>
              <a:buFontTx/>
              <a:buNone/>
            </a:pPr>
            <a:r>
              <a:rPr lang="en-US" sz="1800" dirty="0" smtClean="0"/>
              <a:t>(and can be calculated if one really wants).</a:t>
            </a:r>
            <a:endParaRPr lang="en-US" sz="1800" dirty="0"/>
          </a:p>
        </p:txBody>
      </p:sp>
      <p:pic>
        <p:nvPicPr>
          <p:cNvPr id="6" name="Picture 6" descr="MCj042384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93432"/>
            <a:ext cx="838200" cy="809625"/>
          </a:xfrm>
          <a:prstGeom prst="rect">
            <a:avLst/>
          </a:prstGeom>
          <a:noFill/>
        </p:spPr>
      </p:pic>
      <p:pic>
        <p:nvPicPr>
          <p:cNvPr id="7" name="Picture 8" descr="MCj042384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774700" cy="838200"/>
          </a:xfrm>
          <a:prstGeom prst="rect">
            <a:avLst/>
          </a:prstGeom>
          <a:noFill/>
        </p:spPr>
      </p:pic>
      <p:pic>
        <p:nvPicPr>
          <p:cNvPr id="8" name="Picture 9" descr="MCj042982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876800"/>
            <a:ext cx="1163638" cy="1422400"/>
          </a:xfrm>
          <a:prstGeom prst="rect">
            <a:avLst/>
          </a:prstGeom>
          <a:noFill/>
        </p:spPr>
      </p:pic>
      <p:sp>
        <p:nvSpPr>
          <p:cNvPr id="9" name="TextBox 3"/>
          <p:cNvSpPr txBox="1"/>
          <p:nvPr/>
        </p:nvSpPr>
        <p:spPr>
          <a:xfrm>
            <a:off x="304800" y="762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Is this the right approach?</a:t>
            </a:r>
            <a:endParaRPr lang="en-US" sz="36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528276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F7F7F"/>
                </a:solidFill>
                <a:latin typeface="Arial Rounded MT Bold"/>
                <a:cs typeface="Arial Rounded MT Bold"/>
              </a:rPr>
              <a:t>S</a:t>
            </a:r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emantic security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6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5" y="1067894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733800" y="1828799"/>
            <a:ext cx="41933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37" name="Łącznik prosty ze strzałką 36"/>
          <p:cNvCxnSpPr/>
          <p:nvPr/>
        </p:nvCxnSpPr>
        <p:spPr>
          <a:xfrm flipH="1">
            <a:off x="2819400" y="2362199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943600" y="2362199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pk,sk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 = Gen(1</a:t>
            </a:r>
            <a:r>
              <a:rPr lang="en-US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n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381000" y="5029200"/>
            <a:ext cx="8610600" cy="1176350"/>
          </a:xfrm>
          <a:prstGeom prst="wedgeRectCallout">
            <a:avLst>
              <a:gd name="adj1" fmla="val -30645"/>
              <a:gd name="adj2" fmla="val -4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it-IT" sz="2000" b="1" dirty="0">
              <a:latin typeface="Arial"/>
              <a:cs typeface="Arial"/>
            </a:endParaRPr>
          </a:p>
        </p:txBody>
      </p:sp>
      <p:pic>
        <p:nvPicPr>
          <p:cNvPr id="35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838200"/>
            <a:ext cx="1447800" cy="1143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5943600" y="1981199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1. Generate challenge keys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3591692" y="2666999"/>
            <a:ext cx="82790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n-US" sz="1800" b="1" baseline="-25000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, m</a:t>
            </a:r>
            <a:r>
              <a:rPr lang="en-US" sz="1800" b="1" baseline="-25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63" name="Łącznik prosty ze strzałką 36"/>
          <p:cNvCxnSpPr/>
          <p:nvPr/>
        </p:nvCxnSpPr>
        <p:spPr>
          <a:xfrm flipH="1">
            <a:off x="2819400" y="3200399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28600" y="2743199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0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 , 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1 </a:t>
            </a:r>
            <a:r>
              <a:rPr lang="en-US" dirty="0" err="1" smtClean="0">
                <a:latin typeface="Arial"/>
                <a:cs typeface="Arial"/>
              </a:rPr>
              <a:t>s.t.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|m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0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|=|m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1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| 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28600" y="2362199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2. Choose messages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467600" y="3428999"/>
            <a:ext cx="2971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c = 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Enc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pk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943600" y="2983467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. Flip challenge bit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 in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{0,1}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943600" y="3440667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3. Encrypt </a:t>
            </a:r>
            <a:r>
              <a:rPr lang="en-US" dirty="0" err="1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:</a:t>
            </a:r>
            <a:endParaRPr lang="en-US" sz="1200" baseline="-25000" dirty="0">
              <a:latin typeface="Arial"/>
              <a:cs typeface="Arial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886200" y="3428999"/>
            <a:ext cx="281259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39" name="Łącznik prosty ze strzałką 36"/>
          <p:cNvCxnSpPr/>
          <p:nvPr/>
        </p:nvCxnSpPr>
        <p:spPr>
          <a:xfrm flipH="1">
            <a:off x="2819400" y="3962399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7200" y="4724400"/>
            <a:ext cx="85011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28600" y="3669267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4</a:t>
            </a:r>
            <a:r>
              <a:rPr lang="en-US" dirty="0" smtClean="0">
                <a:latin typeface="Arial"/>
                <a:cs typeface="Arial"/>
              </a:rPr>
              <a:t>. Adv. </a:t>
            </a:r>
            <a:r>
              <a:rPr lang="en-US" dirty="0">
                <a:latin typeface="Arial"/>
                <a:cs typeface="Arial"/>
              </a:rPr>
              <a:t>o</a:t>
            </a:r>
            <a:r>
              <a:rPr lang="en-US" dirty="0" smtClean="0">
                <a:latin typeface="Arial"/>
                <a:cs typeface="Arial"/>
              </a:rPr>
              <a:t>utputs bit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b’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" y="5100935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/>
                <a:cs typeface="Arial"/>
                <a:sym typeface="Wingdings"/>
              </a:rPr>
              <a:t>We say a PKE is semantically secure, if for all “large class” adversaries, we have: </a:t>
            </a:r>
            <a:r>
              <a:rPr lang="en-US" sz="2400" b="1" dirty="0" err="1" smtClean="0">
                <a:solidFill>
                  <a:srgbClr val="C0504D"/>
                </a:solidFill>
                <a:latin typeface="Arial"/>
                <a:cs typeface="Arial"/>
                <a:sym typeface="Wingdings"/>
              </a:rPr>
              <a:t>Pr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  <a:sym typeface="Wingdings"/>
              </a:rPr>
              <a:t>[b=b’] ≤ 0.5 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+ “very small”</a:t>
            </a:r>
            <a:endParaRPr lang="en-US" sz="2400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0" y="4876800"/>
            <a:ext cx="1828800" cy="990600"/>
            <a:chOff x="8839200" y="5410200"/>
            <a:chExt cx="1828800" cy="990600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39200" y="5486400"/>
              <a:ext cx="1828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"/>
            <p:cNvSpPr txBox="1">
              <a:spLocks noChangeArrowheads="1"/>
            </p:cNvSpPr>
            <p:nvPr/>
          </p:nvSpPr>
          <p:spPr>
            <a:xfrm>
              <a:off x="8915400" y="5410200"/>
              <a:ext cx="1600200" cy="990600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 smtClean="0"/>
                <a:t>PPT</a:t>
              </a:r>
              <a:endParaRPr lang="en-US" sz="3200" b="1" dirty="0"/>
            </a:p>
          </p:txBody>
        </p:sp>
      </p:grpSp>
      <p:sp>
        <p:nvSpPr>
          <p:cNvPr id="27" name="Rounded Rectangular Callout 15"/>
          <p:cNvSpPr>
            <a:spLocks noChangeArrowheads="1"/>
          </p:cNvSpPr>
          <p:nvPr/>
        </p:nvSpPr>
        <p:spPr bwMode="auto">
          <a:xfrm>
            <a:off x="2286000" y="2971800"/>
            <a:ext cx="3886200" cy="861193"/>
          </a:xfrm>
          <a:prstGeom prst="wedgeRoundRectCallout">
            <a:avLst>
              <a:gd name="adj1" fmla="val 57832"/>
              <a:gd name="adj2" fmla="val 259366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1"/>
          <a:lstStyle/>
          <a:p>
            <a:pPr defTabSz="914400" eaLnBrk="0" hangingPunct="0">
              <a:spcBef>
                <a:spcPct val="200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What is “very small”?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7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6038672"/>
            <a:ext cx="9144000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0">
            <a:spAutoFit/>
          </a:bodyPr>
          <a:lstStyle/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/>
          </a:p>
          <a:p>
            <a:pPr marL="514350" indent="-51435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A007-4D4F-402A-ABD9-2A704ED8821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3"/>
          <p:cNvSpPr txBox="1"/>
          <p:nvPr/>
        </p:nvSpPr>
        <p:spPr>
          <a:xfrm>
            <a:off x="304800" y="76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How</a:t>
            </a:r>
            <a:r>
              <a:rPr lang="de-DE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 </a:t>
            </a:r>
            <a:r>
              <a:rPr lang="de-DE" sz="4000" dirty="0" err="1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to</a:t>
            </a:r>
            <a:r>
              <a:rPr lang="de-DE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 </a:t>
            </a:r>
            <a:r>
              <a:rPr lang="de-DE" sz="4000" dirty="0" err="1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analyze</a:t>
            </a:r>
            <a:r>
              <a:rPr lang="de-DE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 </a:t>
            </a:r>
            <a:r>
              <a:rPr lang="de-DE" sz="4000" dirty="0" err="1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security</a:t>
            </a:r>
            <a:r>
              <a:rPr lang="de-DE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?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9218" name="Picture 2" descr="http://media.idownloadblog.com/wp-content/uploads/2011/08/tom-jerry-pic-e131456058111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24200"/>
            <a:ext cx="1752600" cy="131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686800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approach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Analyze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security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respect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attack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6477000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But: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Adversary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find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attack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3957945"/>
            <a:ext cx="6477000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Resembles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cat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-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-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mouse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game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2145278"/>
            <a:ext cx="1905000" cy="7730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Cryptoscheme</a:t>
            </a:r>
            <a:r>
              <a:rPr lang="en-US" sz="2000" b="1" dirty="0" smtClean="0"/>
              <a:t> 1</a:t>
            </a:r>
            <a:endParaRPr lang="en-US" b="1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23333" y="2907278"/>
            <a:ext cx="2590800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ecure against attack 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43867" y="2133600"/>
            <a:ext cx="1905000" cy="7730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Cryptoscheme</a:t>
            </a:r>
            <a:r>
              <a:rPr lang="en-US" sz="2000" b="1" dirty="0" smtClean="0"/>
              <a:t> 2</a:t>
            </a:r>
            <a:endParaRPr lang="en-US" b="1" dirty="0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429000" y="2895600"/>
            <a:ext cx="2971800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ecure against </a:t>
            </a:r>
            <a:r>
              <a:rPr lang="en-US" b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attack</a:t>
            </a:r>
          </a:p>
        </p:txBody>
      </p:sp>
      <p:sp>
        <p:nvSpPr>
          <p:cNvPr id="23" name="Freeform 22"/>
          <p:cNvSpPr/>
          <p:nvPr/>
        </p:nvSpPr>
        <p:spPr>
          <a:xfrm>
            <a:off x="1622778" y="1752599"/>
            <a:ext cx="2906889" cy="364067"/>
          </a:xfrm>
          <a:custGeom>
            <a:avLst/>
            <a:gdLst>
              <a:gd name="connsiteX0" fmla="*/ 0 w 2906889"/>
              <a:gd name="connsiteY0" fmla="*/ 578624 h 578624"/>
              <a:gd name="connsiteX1" fmla="*/ 1425222 w 2906889"/>
              <a:gd name="connsiteY1" fmla="*/ 68 h 578624"/>
              <a:gd name="connsiteX2" fmla="*/ 2906889 w 2906889"/>
              <a:gd name="connsiteY2" fmla="*/ 536290 h 57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6889" h="578624">
                <a:moveTo>
                  <a:pt x="0" y="578624"/>
                </a:moveTo>
                <a:cubicBezTo>
                  <a:pt x="470370" y="292874"/>
                  <a:pt x="940741" y="7124"/>
                  <a:pt x="1425222" y="68"/>
                </a:cubicBezTo>
                <a:cubicBezTo>
                  <a:pt x="1909703" y="-6988"/>
                  <a:pt x="2906889" y="536290"/>
                  <a:pt x="2906889" y="536290"/>
                </a:cubicBezTo>
              </a:path>
            </a:pathLst>
          </a:cu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029200" y="1752600"/>
            <a:ext cx="2906889" cy="364067"/>
          </a:xfrm>
          <a:custGeom>
            <a:avLst/>
            <a:gdLst>
              <a:gd name="connsiteX0" fmla="*/ 0 w 2906889"/>
              <a:gd name="connsiteY0" fmla="*/ 578624 h 578624"/>
              <a:gd name="connsiteX1" fmla="*/ 1425222 w 2906889"/>
              <a:gd name="connsiteY1" fmla="*/ 68 h 578624"/>
              <a:gd name="connsiteX2" fmla="*/ 2906889 w 2906889"/>
              <a:gd name="connsiteY2" fmla="*/ 536290 h 57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6889" h="578624">
                <a:moveTo>
                  <a:pt x="0" y="578624"/>
                </a:moveTo>
                <a:cubicBezTo>
                  <a:pt x="470370" y="292874"/>
                  <a:pt x="940741" y="7124"/>
                  <a:pt x="1425222" y="68"/>
                </a:cubicBezTo>
                <a:cubicBezTo>
                  <a:pt x="1909703" y="-6988"/>
                  <a:pt x="2906889" y="536290"/>
                  <a:pt x="2906889" y="536290"/>
                </a:cubicBezTo>
              </a:path>
            </a:pathLst>
          </a:cu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781800" y="2286000"/>
            <a:ext cx="990600" cy="523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438400" y="1447800"/>
            <a:ext cx="1447800" cy="338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16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ix </a:t>
            </a:r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en-US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attack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04800" y="4495800"/>
            <a:ext cx="6477000" cy="584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de-DE" sz="3200" dirty="0" smtClean="0">
                <a:latin typeface="Arial" pitchFamily="34" charset="0"/>
                <a:cs typeface="Arial" pitchFamily="34" charset="0"/>
              </a:rPr>
              <a:t>Goal of modern cryptography: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28863" y="5029200"/>
            <a:ext cx="8815137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Hopefully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stop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cat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-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-mouse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game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28863" y="5486400"/>
            <a:ext cx="8815137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Show</a:t>
            </a:r>
            <a:r>
              <a:rPr lang="de-DE" sz="2400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security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against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broad</a:t>
            </a:r>
            <a:r>
              <a:rPr lang="de-DE" sz="2400" b="1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classes</a:t>
            </a:r>
            <a:r>
              <a:rPr lang="de-DE" sz="2400" b="1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2400" b="1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adversaries</a:t>
            </a:r>
            <a:endParaRPr lang="en-US" sz="2400" b="1" dirty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304800" y="6120835"/>
            <a:ext cx="6858000" cy="584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tool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security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proofs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6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7" grpId="0"/>
      <p:bldP spid="8" grpId="0"/>
      <p:bldP spid="9" grpId="0"/>
      <p:bldP spid="16" grpId="0" animBg="1"/>
      <p:bldP spid="20" grpId="0"/>
      <p:bldP spid="21" grpId="0" animBg="1"/>
      <p:bldP spid="22" grpId="0"/>
      <p:bldP spid="23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What does “very small” mean?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428596" y="990600"/>
            <a:ext cx="8358246" cy="2209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0070C0"/>
                </a:solidFill>
              </a:rPr>
              <a:t>very small</a:t>
            </a:r>
            <a:r>
              <a:rPr lang="en-US" sz="2400" dirty="0" smtClean="0"/>
              <a:t>”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smtClean="0"/>
              <a:t>=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2400" b="1" dirty="0" smtClean="0">
                <a:solidFill>
                  <a:srgbClr val="0070C0"/>
                </a:solidFill>
              </a:rPr>
              <a:t>„</a:t>
            </a:r>
            <a:r>
              <a:rPr lang="pl-PL" sz="2400" b="1" dirty="0" err="1" smtClean="0">
                <a:solidFill>
                  <a:srgbClr val="0070C0"/>
                </a:solidFill>
              </a:rPr>
              <a:t>negligibe</a:t>
            </a:r>
            <a:r>
              <a:rPr lang="pl-PL" sz="2400" b="1" dirty="0" smtClean="0">
                <a:solidFill>
                  <a:srgbClr val="0070C0"/>
                </a:solidFill>
              </a:rPr>
              <a:t>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=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2400" b="1" dirty="0" err="1">
                <a:solidFill>
                  <a:srgbClr val="0070C0"/>
                </a:solidFill>
              </a:rPr>
              <a:t>approaches</a:t>
            </a:r>
            <a:r>
              <a:rPr lang="pl-PL" sz="2400" b="1" dirty="0">
                <a:solidFill>
                  <a:srgbClr val="0070C0"/>
                </a:solidFill>
              </a:rPr>
              <a:t> </a:t>
            </a:r>
            <a:r>
              <a:rPr lang="pl-PL" sz="2400" b="1" dirty="0">
                <a:solidFill>
                  <a:srgbClr val="993300"/>
                </a:solidFill>
              </a:rPr>
              <a:t>0</a:t>
            </a:r>
            <a:r>
              <a:rPr lang="pl-PL" sz="2400" dirty="0">
                <a:solidFill>
                  <a:srgbClr val="993300"/>
                </a:solidFill>
              </a:rPr>
              <a:t> </a:t>
            </a:r>
            <a:r>
              <a:rPr lang="pl-PL" sz="2400" b="1" dirty="0" err="1">
                <a:solidFill>
                  <a:srgbClr val="0070C0"/>
                </a:solidFill>
              </a:rPr>
              <a:t>faster</a:t>
            </a:r>
            <a:r>
              <a:rPr lang="pl-PL" sz="2400" b="1" dirty="0">
                <a:solidFill>
                  <a:srgbClr val="0070C0"/>
                </a:solidFill>
              </a:rPr>
              <a:t> </a:t>
            </a:r>
            <a:r>
              <a:rPr lang="pl-PL" sz="2400" b="1" dirty="0" err="1">
                <a:solidFill>
                  <a:srgbClr val="0070C0"/>
                </a:solidFill>
              </a:rPr>
              <a:t>than</a:t>
            </a:r>
            <a:r>
              <a:rPr lang="pl-PL" sz="2400" b="1" dirty="0">
                <a:solidFill>
                  <a:srgbClr val="0070C0"/>
                </a:solidFill>
              </a:rPr>
              <a:t> the </a:t>
            </a:r>
            <a:r>
              <a:rPr lang="pl-PL" sz="2400" b="1" dirty="0" err="1">
                <a:solidFill>
                  <a:srgbClr val="0070C0"/>
                </a:solidFill>
              </a:rPr>
              <a:t>inverse</a:t>
            </a:r>
            <a:r>
              <a:rPr lang="pl-PL" sz="2400" b="1" dirty="0">
                <a:solidFill>
                  <a:srgbClr val="0070C0"/>
                </a:solidFill>
              </a:rPr>
              <a:t> of </a:t>
            </a:r>
            <a:r>
              <a:rPr lang="pl-PL" sz="2400" b="1" dirty="0" err="1">
                <a:solidFill>
                  <a:srgbClr val="0070C0"/>
                </a:solidFill>
              </a:rPr>
              <a:t>any</a:t>
            </a:r>
            <a:r>
              <a:rPr lang="pl-PL" sz="2400" b="1" dirty="0">
                <a:solidFill>
                  <a:srgbClr val="0070C0"/>
                </a:solidFill>
              </a:rPr>
              <a:t> </a:t>
            </a:r>
            <a:r>
              <a:rPr lang="pl-PL" sz="2400" b="1" dirty="0" err="1">
                <a:solidFill>
                  <a:srgbClr val="0070C0"/>
                </a:solidFill>
              </a:rPr>
              <a:t>polynomial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3733800"/>
            <a:ext cx="8534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Formally</a:t>
            </a:r>
            <a:endParaRPr lang="en-US" sz="2400" dirty="0" smtClean="0"/>
          </a:p>
          <a:p>
            <a:r>
              <a:rPr lang="en-US" sz="2400" dirty="0" smtClean="0"/>
              <a:t>A function </a:t>
            </a:r>
            <a:r>
              <a:rPr lang="en-US" sz="2400" b="1" dirty="0" smtClean="0">
                <a:solidFill>
                  <a:srgbClr val="FF0000"/>
                </a:solidFill>
              </a:rPr>
              <a:t>µ : N </a:t>
            </a:r>
            <a:r>
              <a:rPr lang="en-US" sz="2400" b="1" dirty="0" smtClean="0">
                <a:solidFill>
                  <a:srgbClr val="FF0000"/>
                </a:solidFill>
                <a:latin typeface="SFRM1095"/>
              </a:rPr>
              <a:t>→ R </a:t>
            </a:r>
            <a:r>
              <a:rPr lang="en-US" sz="2400" dirty="0" smtClean="0">
                <a:latin typeface="SFRM1095"/>
              </a:rPr>
              <a:t>is negligible in</a:t>
            </a:r>
            <a:r>
              <a:rPr lang="en-US" sz="2400" b="1" dirty="0" smtClean="0">
                <a:solidFill>
                  <a:srgbClr val="FF6600"/>
                </a:solidFill>
                <a:latin typeface="SFRM1095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SFRM1095"/>
              </a:rPr>
              <a:t>n</a:t>
            </a:r>
            <a:r>
              <a:rPr lang="en-US" sz="2400" dirty="0" smtClean="0">
                <a:latin typeface="SFRM1095"/>
              </a:rPr>
              <a:t> if </a:t>
            </a:r>
            <a:r>
              <a:rPr sz="2400" dirty="0"/>
              <a:t>for every positive integer </a:t>
            </a:r>
            <a:r>
              <a:rPr sz="2400" b="1" dirty="0">
                <a:solidFill>
                  <a:srgbClr val="FF0000"/>
                </a:solidFill>
              </a:rPr>
              <a:t>c</a:t>
            </a:r>
            <a:r>
              <a:rPr sz="2400" dirty="0"/>
              <a:t> there exists an integer </a:t>
            </a:r>
            <a:r>
              <a:rPr lang="it-IT" sz="2400" b="1" dirty="0" err="1">
                <a:solidFill>
                  <a:srgbClr val="FF0000"/>
                </a:solidFill>
              </a:rPr>
              <a:t>N</a:t>
            </a:r>
            <a:r>
              <a:rPr sz="2400" b="1" dirty="0">
                <a:solidFill>
                  <a:srgbClr val="FF0000"/>
                </a:solidFill>
              </a:rPr>
              <a:t> </a:t>
            </a:r>
            <a:r>
              <a:rPr sz="2400" dirty="0"/>
              <a:t>such that for all </a:t>
            </a:r>
            <a:r>
              <a:rPr lang="de-DE" sz="2400" b="1" dirty="0" err="1" smtClean="0">
                <a:solidFill>
                  <a:srgbClr val="FF0000"/>
                </a:solidFill>
              </a:rPr>
              <a:t>n</a:t>
            </a:r>
            <a:r>
              <a:rPr sz="2400" b="1" dirty="0">
                <a:solidFill>
                  <a:srgbClr val="FF0000"/>
                </a:solidFill>
              </a:rPr>
              <a:t> &gt; N</a:t>
            </a:r>
            <a:endParaRPr lang="en-US" sz="24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004273"/>
              </p:ext>
            </p:extLst>
          </p:nvPr>
        </p:nvGraphicFramePr>
        <p:xfrm>
          <a:off x="4514850" y="26686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" name="Equation" r:id="rId4" imgW="3657600" imgH="6908800" progId="Equation.3">
                  <p:embed/>
                </p:oleObj>
              </mc:Choice>
              <mc:Fallback>
                <p:oleObj name="Equation" r:id="rId4" imgW="3657600" imgH="690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66860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215161"/>
              </p:ext>
            </p:extLst>
          </p:nvPr>
        </p:nvGraphicFramePr>
        <p:xfrm>
          <a:off x="3657600" y="5029200"/>
          <a:ext cx="1600200" cy="840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" name="Equation" r:id="rId6" imgW="749300" imgH="393700" progId="Equation.3">
                  <p:embed/>
                </p:oleObj>
              </mc:Choice>
              <mc:Fallback>
                <p:oleObj name="Equation" r:id="rId6" imgW="749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029200"/>
                        <a:ext cx="1600200" cy="840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705600" y="914400"/>
            <a:ext cx="1905000" cy="1676400"/>
            <a:chOff x="-4800600" y="3352800"/>
            <a:chExt cx="2667000" cy="2133600"/>
          </a:xfrm>
        </p:grpSpPr>
        <p:sp>
          <p:nvSpPr>
            <p:cNvPr id="7" name="Rectangle 6"/>
            <p:cNvSpPr/>
            <p:nvPr/>
          </p:nvSpPr>
          <p:spPr>
            <a:xfrm>
              <a:off x="-4800600" y="3352800"/>
              <a:ext cx="26670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4620042" y="3429000"/>
              <a:ext cx="2334042" cy="18573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4198740" y="5038725"/>
              <a:ext cx="1444464" cy="371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4800600" y="3924300"/>
              <a:ext cx="421302" cy="681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5939135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call such a function negligible in </a:t>
            </a:r>
            <a:r>
              <a:rPr lang="en-US" sz="2800" b="1" dirty="0" smtClean="0">
                <a:solidFill>
                  <a:srgbClr val="C0504D"/>
                </a:solidFill>
              </a:rPr>
              <a:t>n</a:t>
            </a:r>
            <a:r>
              <a:rPr lang="en-US" sz="2800" dirty="0" smtClean="0"/>
              <a:t>: </a:t>
            </a:r>
            <a:r>
              <a:rPr lang="en-US" sz="2800" b="1" dirty="0" err="1" smtClean="0">
                <a:solidFill>
                  <a:srgbClr val="C0504D"/>
                </a:solidFill>
              </a:rPr>
              <a:t>negl</a:t>
            </a:r>
            <a:r>
              <a:rPr lang="en-US" sz="2800" b="1" dirty="0" smtClean="0">
                <a:solidFill>
                  <a:srgbClr val="C0504D"/>
                </a:solidFill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66934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nimBg="1"/>
      <p:bldP spid="28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Negligible or not?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12192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504D"/>
                </a:solidFill>
                <a:latin typeface="Arial"/>
                <a:cs typeface="Arial"/>
              </a:rPr>
              <a:t>f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</a:rPr>
              <a:t>(n) := n</a:t>
            </a:r>
            <a:r>
              <a:rPr lang="en-US" sz="2400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-2</a:t>
            </a:r>
            <a:endParaRPr lang="en-US" sz="2400" b="1" baseline="300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00400" y="121920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No, inverse poly. 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</a:rPr>
              <a:t>n</a:t>
            </a:r>
            <a:r>
              <a:rPr lang="en-US" sz="2400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-3</a:t>
            </a:r>
            <a:r>
              <a:rPr lang="en-US" sz="2400" dirty="0" smtClean="0">
                <a:latin typeface="Arial"/>
                <a:cs typeface="Arial"/>
              </a:rPr>
              <a:t> is always smaller</a:t>
            </a:r>
            <a:endParaRPr lang="en-US" sz="2400" baseline="30000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3000" y="1748135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504D"/>
                </a:solidFill>
                <a:latin typeface="Arial"/>
                <a:cs typeface="Arial"/>
              </a:rPr>
              <a:t>f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</a:rPr>
              <a:t>(n) := 2</a:t>
            </a:r>
            <a:r>
              <a:rPr lang="en-US" sz="2400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-n</a:t>
            </a:r>
            <a:endParaRPr lang="en-US" sz="2400" b="1" baseline="300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00400" y="1748135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Yes, for sufficient large 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</a:rPr>
              <a:t>n</a:t>
            </a:r>
            <a:endParaRPr lang="en-US" sz="2400" b="1" baseline="300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43000" y="2281535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504D"/>
                </a:solidFill>
                <a:latin typeface="Arial"/>
                <a:cs typeface="Arial"/>
              </a:rPr>
              <a:t>f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</a:rPr>
              <a:t>(n) := 2</a:t>
            </a:r>
            <a:r>
              <a:rPr lang="en-US" sz="2400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-n/2</a:t>
            </a:r>
            <a:endParaRPr lang="en-US" sz="2400" b="1" baseline="300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00400" y="2281535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Yes, for sufficient large 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</a:rPr>
              <a:t>n</a:t>
            </a:r>
            <a:endParaRPr lang="en-US" sz="2400" b="1" baseline="300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43000" y="2814935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504D"/>
                </a:solidFill>
                <a:latin typeface="Arial"/>
                <a:cs typeface="Arial"/>
              </a:rPr>
              <a:t>f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</a:rPr>
              <a:t>(n) := n</a:t>
            </a:r>
            <a:r>
              <a:rPr lang="en-US" sz="2400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-1000</a:t>
            </a:r>
            <a:endParaRPr lang="en-US" sz="2400" b="1" baseline="300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2814935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No, 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</a:rPr>
              <a:t>n</a:t>
            </a:r>
            <a:r>
              <a:rPr lang="en-US" sz="2400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-1001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is always smaller</a:t>
            </a:r>
            <a:endParaRPr lang="en-US" sz="2400" baseline="30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67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F7F7F"/>
                </a:solidFill>
                <a:latin typeface="Arial Rounded MT Bold"/>
                <a:cs typeface="Arial Rounded MT Bold"/>
              </a:rPr>
              <a:t>S</a:t>
            </a:r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emantic security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6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5" y="1067894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733800" y="1828799"/>
            <a:ext cx="41933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37" name="Łącznik prosty ze strzałką 36"/>
          <p:cNvCxnSpPr/>
          <p:nvPr/>
        </p:nvCxnSpPr>
        <p:spPr>
          <a:xfrm flipH="1">
            <a:off x="2819400" y="2362199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943600" y="2362199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pk,sk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 = Gen(1</a:t>
            </a:r>
            <a:r>
              <a:rPr lang="en-US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n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381000" y="4419600"/>
            <a:ext cx="8610600" cy="1176350"/>
          </a:xfrm>
          <a:prstGeom prst="wedgeRectCallout">
            <a:avLst>
              <a:gd name="adj1" fmla="val -30645"/>
              <a:gd name="adj2" fmla="val -4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it-IT" sz="2000" b="1" dirty="0">
              <a:latin typeface="Arial"/>
              <a:cs typeface="Arial"/>
            </a:endParaRPr>
          </a:p>
        </p:txBody>
      </p:sp>
      <p:pic>
        <p:nvPicPr>
          <p:cNvPr id="35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838200"/>
            <a:ext cx="1447800" cy="1143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5943600" y="1981199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1. Generate challenge keys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3591692" y="2666999"/>
            <a:ext cx="82790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n-US" sz="1800" b="1" baseline="-25000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, m</a:t>
            </a:r>
            <a:r>
              <a:rPr lang="en-US" sz="1800" b="1" baseline="-25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63" name="Łącznik prosty ze strzałką 36"/>
          <p:cNvCxnSpPr/>
          <p:nvPr/>
        </p:nvCxnSpPr>
        <p:spPr>
          <a:xfrm flipH="1">
            <a:off x="2819400" y="3200399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28600" y="2743199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0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 , 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1 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s.t.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 |m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0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|=|m</a:t>
            </a:r>
            <a:r>
              <a:rPr lang="en-US" b="1" baseline="-25000" dirty="0" smtClean="0">
                <a:solidFill>
                  <a:srgbClr val="C0504D"/>
                </a:solidFill>
                <a:latin typeface="Arial"/>
                <a:cs typeface="Arial"/>
              </a:rPr>
              <a:t>1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| 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28600" y="2362199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2. Choose messages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467600" y="3428999"/>
            <a:ext cx="2971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c = 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Enc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pk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943600" y="2983467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. Flip challenge bit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 in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{0,1}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943600" y="3440667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3. Encrypt </a:t>
            </a:r>
            <a:r>
              <a:rPr lang="en-US" b="1" dirty="0" err="1" smtClean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:</a:t>
            </a:r>
            <a:endParaRPr lang="en-US" sz="1200" baseline="-25000" dirty="0">
              <a:latin typeface="Arial"/>
              <a:cs typeface="Arial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886200" y="3428999"/>
            <a:ext cx="281259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39" name="Łącznik prosty ze strzałką 36"/>
          <p:cNvCxnSpPr/>
          <p:nvPr/>
        </p:nvCxnSpPr>
        <p:spPr>
          <a:xfrm flipH="1">
            <a:off x="2819400" y="3962399"/>
            <a:ext cx="27432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7200" y="4231918"/>
            <a:ext cx="85011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28600" y="3669267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4</a:t>
            </a:r>
            <a:r>
              <a:rPr lang="en-US" dirty="0" smtClean="0">
                <a:latin typeface="Arial"/>
                <a:cs typeface="Arial"/>
              </a:rPr>
              <a:t>. Adv. </a:t>
            </a:r>
            <a:r>
              <a:rPr lang="en-US" dirty="0">
                <a:latin typeface="Arial"/>
                <a:cs typeface="Arial"/>
              </a:rPr>
              <a:t>o</a:t>
            </a:r>
            <a:r>
              <a:rPr lang="en-US" dirty="0" smtClean="0">
                <a:latin typeface="Arial"/>
                <a:cs typeface="Arial"/>
              </a:rPr>
              <a:t>utputs bit 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b’</a:t>
            </a:r>
            <a:endParaRPr lang="en-US" sz="1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" y="4491335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/>
                <a:cs typeface="Arial"/>
                <a:sym typeface="Wingdings"/>
              </a:rPr>
              <a:t>We say a PKE is semantically secure, if for all “reasonable” adversaries, we have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  <a:sym typeface="Wingdings"/>
              </a:rPr>
              <a:t>: </a:t>
            </a:r>
            <a:r>
              <a:rPr lang="en-US" sz="2400" b="1" dirty="0" err="1" smtClean="0">
                <a:solidFill>
                  <a:srgbClr val="C0504D"/>
                </a:solidFill>
                <a:latin typeface="Arial"/>
                <a:cs typeface="Arial"/>
                <a:sym typeface="Wingdings"/>
              </a:rPr>
              <a:t>Pr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  <a:sym typeface="Wingdings"/>
              </a:rPr>
              <a:t>[b=b’] ≤ 0.5 + 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“very small”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4196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6934200" y="4267200"/>
            <a:ext cx="16002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PPT</a:t>
            </a:r>
            <a:endParaRPr lang="en-US" sz="3200" b="1" dirty="0"/>
          </a:p>
        </p:txBody>
      </p:sp>
      <p:sp>
        <p:nvSpPr>
          <p:cNvPr id="27" name="Rounded Rectangular Callout 15"/>
          <p:cNvSpPr>
            <a:spLocks noChangeArrowheads="1"/>
          </p:cNvSpPr>
          <p:nvPr/>
        </p:nvSpPr>
        <p:spPr bwMode="auto">
          <a:xfrm>
            <a:off x="3124200" y="2819400"/>
            <a:ext cx="3886200" cy="861193"/>
          </a:xfrm>
          <a:prstGeom prst="wedgeRoundRectCallout">
            <a:avLst>
              <a:gd name="adj1" fmla="val 32777"/>
              <a:gd name="adj2" fmla="val 195462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1"/>
          <a:lstStyle/>
          <a:p>
            <a:pPr defTabSz="914400" eaLnBrk="0" hangingPunct="0">
              <a:spcBef>
                <a:spcPct val="200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What is “very small”?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8006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5867400" y="4759682"/>
            <a:ext cx="16002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/>
              <a:t>negl</a:t>
            </a:r>
            <a:r>
              <a:rPr lang="en-US" sz="3600" b="1" dirty="0" smtClean="0"/>
              <a:t>(n)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380944" y="5798403"/>
            <a:ext cx="85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Successful break:</a:t>
            </a:r>
            <a:r>
              <a:rPr lang="en-US" sz="2400" dirty="0" smtClean="0">
                <a:latin typeface="Arial"/>
                <a:cs typeface="Arial"/>
              </a:rPr>
              <a:t> If adversary runs in PPT time and has advantage at 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</a:rPr>
              <a:t>least O(n</a:t>
            </a:r>
            <a:r>
              <a:rPr lang="en-US" sz="2400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-c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r>
              <a:rPr lang="en-US" sz="2400" dirty="0" smtClean="0">
                <a:latin typeface="Arial"/>
                <a:cs typeface="Arial"/>
              </a:rPr>
              <a:t> for some 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</a:rPr>
              <a:t>c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378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Successful breaks?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596" y="1149965"/>
            <a:ext cx="721523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ecurity parameter </a:t>
            </a:r>
            <a:r>
              <a:rPr lang="en-US" sz="2400" b="1" dirty="0" smtClean="0">
                <a:solidFill>
                  <a:srgbClr val="C00000"/>
                </a:solidFill>
              </a:rPr>
              <a:t>n</a:t>
            </a:r>
            <a:r>
              <a:rPr lang="en-US" sz="2400" dirty="0" smtClean="0"/>
              <a:t> = the length of the secret key </a:t>
            </a:r>
            <a:r>
              <a:rPr lang="en-US" sz="2400" b="1" dirty="0" err="1" smtClean="0">
                <a:solidFill>
                  <a:srgbClr val="C00000"/>
                </a:solidFill>
              </a:rPr>
              <a:t>sk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endParaRPr lang="en-US" sz="105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Suppose: </a:t>
            </a:r>
            <a:r>
              <a:rPr lang="en-US" sz="2400" b="1" dirty="0" err="1" smtClean="0">
                <a:solidFill>
                  <a:srgbClr val="C00000"/>
                </a:solidFill>
              </a:rPr>
              <a:t>sk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is a random element of </a:t>
            </a:r>
            <a:r>
              <a:rPr lang="en-US" sz="2400" b="1" dirty="0" smtClean="0">
                <a:solidFill>
                  <a:srgbClr val="C00000"/>
                </a:solidFill>
              </a:rPr>
              <a:t>{0,1}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n</a:t>
            </a:r>
            <a:endParaRPr lang="en-US" sz="2400" b="1" baseline="300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14480" y="2514600"/>
            <a:ext cx="6972320" cy="14157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r>
              <a:rPr lang="en-US" sz="2400" dirty="0" smtClean="0"/>
              <a:t>Consider adversary that </a:t>
            </a:r>
            <a:r>
              <a:rPr lang="en-US" sz="2400" b="1" dirty="0" smtClean="0"/>
              <a:t>guesses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k</a:t>
            </a:r>
            <a:r>
              <a:rPr lang="en-US" sz="2400" dirty="0" smtClean="0"/>
              <a:t>.         </a:t>
            </a:r>
          </a:p>
          <a:p>
            <a:endParaRPr lang="en-US" sz="1400" b="1" dirty="0" smtClean="0"/>
          </a:p>
          <a:p>
            <a:r>
              <a:rPr lang="en-US" sz="2400" b="1" dirty="0" smtClean="0"/>
              <a:t>But:</a:t>
            </a:r>
            <a:r>
              <a:rPr lang="en-US" sz="2400" dirty="0" smtClean="0"/>
              <a:t> He is right with probability </a:t>
            </a:r>
            <a:r>
              <a:rPr lang="en-US" sz="2400" b="1" dirty="0">
                <a:solidFill>
                  <a:srgbClr val="C00000"/>
                </a:solidFill>
              </a:rPr>
              <a:t>2</a:t>
            </a:r>
            <a:r>
              <a:rPr lang="en-US" sz="2400" b="1" baseline="30000" dirty="0">
                <a:solidFill>
                  <a:srgbClr val="C00000"/>
                </a:solidFill>
              </a:rPr>
              <a:t>-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n</a:t>
            </a:r>
          </a:p>
          <a:p>
            <a:r>
              <a:rPr lang="en-US" sz="2400" dirty="0" smtClean="0">
                <a:sym typeface="Wingdings"/>
              </a:rPr>
              <a:t> T</a:t>
            </a:r>
            <a:r>
              <a:rPr lang="en-US" sz="2400" dirty="0" smtClean="0"/>
              <a:t>his probability </a:t>
            </a:r>
            <a:r>
              <a:rPr lang="en-US" sz="2400" b="1" dirty="0" smtClean="0"/>
              <a:t>is negligible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714480" y="4299228"/>
            <a:ext cx="6994373" cy="14157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Consider adversary that </a:t>
            </a:r>
            <a:r>
              <a:rPr lang="en-US" sz="2400" b="1" dirty="0" smtClean="0"/>
              <a:t>enumerate all possible keys </a:t>
            </a:r>
            <a:r>
              <a:rPr lang="en-US" sz="2400" b="1" dirty="0" smtClean="0">
                <a:solidFill>
                  <a:srgbClr val="C00000"/>
                </a:solidFill>
              </a:rPr>
              <a:t>k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1400" dirty="0" smtClean="0"/>
          </a:p>
          <a:p>
            <a:r>
              <a:rPr lang="en-US" sz="2400" b="1" dirty="0" smtClean="0"/>
              <a:t>But:</a:t>
            </a:r>
            <a:r>
              <a:rPr lang="en-US" sz="2400" dirty="0" smtClean="0"/>
              <a:t> This takes time </a:t>
            </a:r>
            <a:r>
              <a:rPr lang="en-US" sz="2400" b="1" dirty="0" smtClean="0">
                <a:solidFill>
                  <a:srgbClr val="C00000"/>
                </a:solidFill>
              </a:rPr>
              <a:t>2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n </a:t>
            </a:r>
            <a:r>
              <a:rPr lang="en-US" sz="2400" dirty="0" smtClean="0"/>
              <a:t> (“brute fore attack”)</a:t>
            </a:r>
          </a:p>
          <a:p>
            <a:r>
              <a:rPr lang="en-US" sz="2400" dirty="0" smtClean="0">
                <a:sym typeface="Wingdings"/>
              </a:rPr>
              <a:t> T</a:t>
            </a:r>
            <a:r>
              <a:rPr lang="en-US" sz="2400" dirty="0" smtClean="0"/>
              <a:t>his time is exponential.</a:t>
            </a:r>
            <a:endParaRPr lang="en-US" sz="2400" dirty="0"/>
          </a:p>
        </p:txBody>
      </p:sp>
      <p:pic>
        <p:nvPicPr>
          <p:cNvPr id="36" name="Picture 8" descr="MCj042384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774700" cy="838200"/>
          </a:xfrm>
          <a:prstGeom prst="rect">
            <a:avLst/>
          </a:prstGeom>
          <a:noFill/>
        </p:spPr>
      </p:pic>
      <p:pic>
        <p:nvPicPr>
          <p:cNvPr id="40" name="Picture 8" descr="MCj042384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27828"/>
            <a:ext cx="774700" cy="838200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380944" y="5877580"/>
            <a:ext cx="853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/>
                <a:cs typeface="Arial"/>
              </a:rPr>
              <a:t>How can we use the definition?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01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 animBg="1"/>
      <p:bldP spid="34" grpId="0" build="p" animBg="1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8915400" cy="707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1. Security definition</a:t>
            </a:r>
            <a:endParaRPr lang="en-US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2248" y="1578592"/>
            <a:ext cx="8901752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security property shall the scheme achieve?</a:t>
            </a:r>
            <a:endParaRPr lang="en-US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304800" y="76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Provable Security</a:t>
            </a:r>
            <a:endParaRPr lang="en-US" sz="4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04800" y="2716669"/>
            <a:ext cx="8915400" cy="707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2. Assumptions</a:t>
            </a:r>
            <a:endParaRPr lang="en-US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18448" y="3348345"/>
            <a:ext cx="8901752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assumptions are needed for security?</a:t>
            </a:r>
            <a:endParaRPr lang="en-US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04800" y="4316869"/>
            <a:ext cx="8915400" cy="707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Proof</a:t>
            </a:r>
            <a:endParaRPr lang="en-US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18448" y="4948545"/>
            <a:ext cx="8901752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Prove that scheme is secure against </a:t>
            </a:r>
            <a:r>
              <a:rPr lang="en-US" sz="2400" b="1" dirty="0" smtClean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PPT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adversaries</a:t>
            </a:r>
            <a:endParaRPr lang="en-US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9731" y="2667000"/>
            <a:ext cx="8284669" cy="29718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How to reason about </a:t>
            </a:r>
            <a:r>
              <a:rPr lang="en-US" sz="3200" dirty="0">
                <a:solidFill>
                  <a:schemeClr val="accent2"/>
                </a:solidFill>
                <a:latin typeface="Arial Rounded MT Bold"/>
                <a:cs typeface="Arial Rounded MT Bold"/>
              </a:rPr>
              <a:t>a</a:t>
            </a:r>
            <a:r>
              <a:rPr lang="en-US" sz="3200" dirty="0" smtClean="0">
                <a:solidFill>
                  <a:schemeClr val="accent2"/>
                </a:solidFill>
                <a:latin typeface="Arial Rounded MT Bold"/>
                <a:cs typeface="Arial Rounded MT Bold"/>
              </a:rPr>
              <a:t>ll</a:t>
            </a:r>
            <a:r>
              <a:rPr lang="en-US" sz="32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solidFill>
                  <a:srgbClr val="C0504D"/>
                </a:solidFill>
                <a:latin typeface="Arial Rounded MT Bold"/>
                <a:cs typeface="Arial Rounded MT Bold"/>
              </a:rPr>
              <a:t>PPT</a:t>
            </a:r>
            <a:r>
              <a:rPr lang="en-US" sz="3600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adversaries?</a:t>
            </a:r>
            <a:endParaRPr lang="en-US" sz="32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0" y="4724400"/>
            <a:ext cx="78486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First attempt: </a:t>
            </a:r>
            <a:r>
              <a:rPr lang="en-US" sz="2400" dirty="0" smtClean="0"/>
              <a:t>Enumerate over all possible PPT adversaries</a:t>
            </a:r>
            <a:endParaRPr lang="en-US" sz="1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Not possible:</a:t>
            </a:r>
            <a:r>
              <a:rPr lang="en-US" sz="2400" dirty="0" smtClean="0">
                <a:solidFill>
                  <a:schemeClr val="tx1"/>
                </a:solidFill>
              </a:rPr>
              <a:t> there are too many!</a:t>
            </a:r>
          </a:p>
          <a:p>
            <a:pPr algn="ctr"/>
            <a:endParaRPr lang="en-US" sz="1200" b="1" baseline="30000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Second attempt: </a:t>
            </a:r>
            <a:r>
              <a:rPr lang="en-US" sz="2400" dirty="0" smtClean="0">
                <a:solidFill>
                  <a:srgbClr val="000000"/>
                </a:solidFill>
              </a:rPr>
              <a:t>Base security on assumption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Assumptions holds for </a:t>
            </a:r>
            <a:r>
              <a:rPr lang="en-US" sz="2400" b="1" dirty="0" smtClean="0">
                <a:solidFill>
                  <a:schemeClr val="accent1"/>
                </a:solidFill>
                <a:sym typeface="Wingdings"/>
              </a:rPr>
              <a:t>all PPT adversaries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 scheme is secure </a:t>
            </a:r>
            <a:r>
              <a:rPr lang="en-US" sz="2400" b="1" dirty="0" smtClean="0">
                <a:solidFill>
                  <a:srgbClr val="4F81BD"/>
                </a:solidFill>
                <a:sym typeface="Wingdings"/>
              </a:rPr>
              <a:t>for all PPT adversaries</a:t>
            </a:r>
            <a:endParaRPr lang="en-US" sz="700" b="1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0" y="914400"/>
            <a:ext cx="7772400" cy="3581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en-US" sz="2800" b="1" dirty="0" smtClean="0"/>
              <a:t>We want:</a:t>
            </a:r>
          </a:p>
          <a:p>
            <a:endParaRPr lang="en-US" sz="1400" b="1" dirty="0" smtClean="0"/>
          </a:p>
        </p:txBody>
      </p:sp>
      <p:pic>
        <p:nvPicPr>
          <p:cNvPr id="86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547736"/>
            <a:ext cx="685801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6096000" y="2547737"/>
            <a:ext cx="1219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Encryption</a:t>
            </a:r>
            <a:endParaRPr lang="en-US" dirty="0"/>
          </a:p>
        </p:txBody>
      </p:sp>
      <p:cxnSp>
        <p:nvCxnSpPr>
          <p:cNvPr id="44" name="Łącznik prosty ze strzałką 36"/>
          <p:cNvCxnSpPr/>
          <p:nvPr/>
        </p:nvCxnSpPr>
        <p:spPr>
          <a:xfrm flipH="1">
            <a:off x="5334000" y="2776337"/>
            <a:ext cx="685800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090537"/>
            <a:ext cx="723900" cy="571500"/>
          </a:xfrm>
          <a:prstGeom prst="rect">
            <a:avLst/>
          </a:prstGeom>
          <a:noFill/>
        </p:spPr>
      </p:pic>
      <p:cxnSp>
        <p:nvCxnSpPr>
          <p:cNvPr id="47" name="Łącznik prosty ze strzałką 36"/>
          <p:cNvCxnSpPr/>
          <p:nvPr/>
        </p:nvCxnSpPr>
        <p:spPr>
          <a:xfrm flipH="1">
            <a:off x="5382843" y="3004937"/>
            <a:ext cx="647700" cy="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36"/>
          <p:cNvCxnSpPr/>
          <p:nvPr/>
        </p:nvCxnSpPr>
        <p:spPr>
          <a:xfrm flipV="1">
            <a:off x="4996638" y="3189897"/>
            <a:ext cx="0" cy="36431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4805840" y="3579165"/>
            <a:ext cx="37357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b’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572000" y="1643387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For all PPT adversaries</a:t>
            </a:r>
            <a:endParaRPr lang="en-US" sz="2000" b="1" baseline="30000" dirty="0"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34000" y="3548387"/>
            <a:ext cx="297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C0504D"/>
                </a:solidFill>
                <a:latin typeface="Arial"/>
                <a:cs typeface="Arial"/>
              </a:rPr>
              <a:t>Pr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[b=b’] = 0.5 + </a:t>
            </a:r>
            <a:r>
              <a:rPr lang="en-US" sz="2000" b="1" dirty="0" err="1" smtClean="0">
                <a:solidFill>
                  <a:srgbClr val="C0504D"/>
                </a:solidFill>
                <a:latin typeface="Arial"/>
                <a:cs typeface="Arial"/>
              </a:rPr>
              <a:t>negl</a:t>
            </a:r>
            <a:r>
              <a:rPr lang="en-US" sz="2000" b="1" dirty="0" smtClean="0">
                <a:solidFill>
                  <a:srgbClr val="C0504D"/>
                </a:solidFill>
                <a:latin typeface="Arial"/>
                <a:cs typeface="Arial"/>
              </a:rPr>
              <a:t>(n)</a:t>
            </a:r>
            <a:endParaRPr lang="en-US" sz="2000" b="1" baseline="300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495800" y="1510097"/>
            <a:ext cx="3886200" cy="268090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3505200" y="2743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14400" y="2166160"/>
            <a:ext cx="2362200" cy="1371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990600" y="259080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Assumption</a:t>
            </a:r>
            <a:endParaRPr lang="en-US" sz="2000" b="1" baseline="30000" dirty="0"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352800" y="2209800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Proof</a:t>
            </a:r>
            <a:endParaRPr lang="en-US" sz="2000" b="1" baseline="30000" dirty="0">
              <a:latin typeface="Arial"/>
              <a:cs typeface="Arial"/>
            </a:endParaRPr>
          </a:p>
        </p:txBody>
      </p:sp>
      <p:sp>
        <p:nvSpPr>
          <p:cNvPr id="20" name="Rounded Rectangular Callout 15"/>
          <p:cNvSpPr>
            <a:spLocks noChangeArrowheads="1"/>
          </p:cNvSpPr>
          <p:nvPr/>
        </p:nvSpPr>
        <p:spPr bwMode="auto">
          <a:xfrm>
            <a:off x="304800" y="510407"/>
            <a:ext cx="3352800" cy="1165993"/>
          </a:xfrm>
          <a:prstGeom prst="wedgeRoundRectCallout">
            <a:avLst>
              <a:gd name="adj1" fmla="val 24009"/>
              <a:gd name="adj2" fmla="val 100188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1"/>
          <a:lstStyle/>
          <a:p>
            <a:pPr defTabSz="914400" eaLnBrk="0" hangingPunct="0">
              <a:spcBef>
                <a:spcPct val="200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Hold for all PPT adversaries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15"/>
          <p:cNvSpPr>
            <a:spLocks noChangeArrowheads="1"/>
          </p:cNvSpPr>
          <p:nvPr/>
        </p:nvSpPr>
        <p:spPr bwMode="auto">
          <a:xfrm>
            <a:off x="5334000" y="228600"/>
            <a:ext cx="3352800" cy="1165993"/>
          </a:xfrm>
          <a:prstGeom prst="wedgeRoundRectCallout">
            <a:avLst>
              <a:gd name="adj1" fmla="val -63327"/>
              <a:gd name="adj2" fmla="val 54799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1"/>
          <a:lstStyle/>
          <a:p>
            <a:pPr defTabSz="914400" eaLnBrk="0" hangingPunct="0">
              <a:spcBef>
                <a:spcPct val="200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Secure against all PPT adversaries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7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nimBg="1"/>
      <p:bldP spid="36" grpId="0" animBg="1"/>
      <p:bldP spid="40" grpId="0" animBg="1"/>
      <p:bldP spid="51" grpId="0" animBg="1"/>
      <p:bldP spid="53" grpId="0"/>
      <p:bldP spid="54" grpId="0"/>
      <p:bldP spid="55" grpId="0" animBg="1"/>
      <p:bldP spid="56" grpId="0" animBg="1"/>
      <p:bldP spid="58" grpId="0" animBg="1"/>
      <p:bldP spid="59" grpId="0"/>
      <p:bldP spid="60" grpId="0"/>
      <p:bldP spid="20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248556" y="6035675"/>
            <a:ext cx="2133600" cy="365125"/>
          </a:xfrm>
        </p:spPr>
        <p:txBody>
          <a:bodyPr/>
          <a:lstStyle/>
          <a:p>
            <a:fld id="{36DA8278-8F4F-44C3-A7E1-BA3F58CF8BC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839200" cy="10772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en-US" sz="3200" dirty="0" smtClean="0">
                <a:latin typeface="Arial" pitchFamily="34" charset="0"/>
                <a:cs typeface="Arial" pitchFamily="34" charset="0"/>
              </a:rPr>
              <a:t>Provable security is about relations between assumptions and security of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cryptoschemes</a:t>
            </a:r>
            <a:endParaRPr lang="en-US" sz="32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57356" y="5181600"/>
            <a:ext cx="2397125" cy="644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then scheme </a:t>
            </a:r>
            <a:r>
              <a:rPr lang="en-US" sz="1800" dirty="0">
                <a:solidFill>
                  <a:srgbClr val="800000"/>
                </a:solidFill>
              </a:rPr>
              <a:t>X</a:t>
            </a:r>
            <a:r>
              <a:rPr lang="en-US" sz="1800" b="0" dirty="0">
                <a:solidFill>
                  <a:schemeClr val="tx1"/>
                </a:solidFill>
              </a:rPr>
              <a:t> is secure.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57356" y="3276600"/>
            <a:ext cx="2373313" cy="9191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Some “computational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assumption </a:t>
            </a:r>
            <a:r>
              <a:rPr lang="en-US" sz="1800" dirty="0">
                <a:solidFill>
                  <a:srgbClr val="800000"/>
                </a:solidFill>
              </a:rPr>
              <a:t>A”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holds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953164" y="2590800"/>
            <a:ext cx="2819400" cy="1524000"/>
          </a:xfrm>
          <a:prstGeom prst="wedgeRoundRectCallout">
            <a:avLst>
              <a:gd name="adj1" fmla="val -130489"/>
              <a:gd name="adj2" fmla="val 27817"/>
              <a:gd name="adj3" fmla="val 16667"/>
            </a:avLst>
          </a:prstGeom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 marL="609600" indent="-609600" algn="ctr"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in this we</a:t>
            </a:r>
          </a:p>
          <a:p>
            <a:pPr marL="609600" indent="-609600" algn="ctr"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have to</a:t>
            </a:r>
          </a:p>
          <a:p>
            <a:pPr marL="609600" indent="-609600" algn="ctr"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 “believe”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595974" y="4343400"/>
            <a:ext cx="3124200" cy="1295400"/>
          </a:xfrm>
          <a:prstGeom prst="wedgeRoundRectCallout">
            <a:avLst>
              <a:gd name="adj1" fmla="val -116208"/>
              <a:gd name="adj2" fmla="val 21645"/>
              <a:gd name="adj3" fmla="val 16667"/>
            </a:avLst>
          </a:prstGeom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 marL="609600" indent="-609600" algn="ctr">
              <a:buFontTx/>
              <a:buNone/>
            </a:pPr>
            <a:r>
              <a:rPr lang="en-US" sz="2400" dirty="0" smtClean="0"/>
              <a:t>This we will prove</a:t>
            </a:r>
            <a:endParaRPr lang="en-US" sz="2400" dirty="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923956" y="1600200"/>
            <a:ext cx="4562444" cy="1371600"/>
          </a:xfrm>
          <a:prstGeom prst="wedgeRoundRectCallout">
            <a:avLst>
              <a:gd name="adj1" fmla="val 7438"/>
              <a:gd name="adj2" fmla="val 73624"/>
              <a:gd name="adj3" fmla="val 16667"/>
            </a:avLst>
          </a:prstGeom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09600" indent="-609600" algn="ctr">
              <a:buFontTx/>
              <a:buNone/>
            </a:pPr>
            <a:r>
              <a:rPr lang="en-GB" sz="2000" u="sng" dirty="0">
                <a:solidFill>
                  <a:schemeClr val="tx1"/>
                </a:solidFill>
              </a:rPr>
              <a:t>Examples of </a:t>
            </a:r>
            <a:r>
              <a:rPr lang="en-GB" sz="2000" u="sng" dirty="0">
                <a:solidFill>
                  <a:srgbClr val="990000"/>
                </a:solidFill>
              </a:rPr>
              <a:t>A</a:t>
            </a:r>
            <a:r>
              <a:rPr lang="en-GB" sz="2000" dirty="0">
                <a:solidFill>
                  <a:schemeClr val="tx1"/>
                </a:solidFill>
              </a:rPr>
              <a:t>:</a:t>
            </a:r>
          </a:p>
          <a:p>
            <a:pPr marL="609600" indent="-609600" algn="ctr">
              <a:buFontTx/>
              <a:buNone/>
            </a:pPr>
            <a:r>
              <a:rPr lang="en-GB" sz="2000" b="0" dirty="0" smtClean="0">
                <a:solidFill>
                  <a:schemeClr val="tx1"/>
                </a:solidFill>
              </a:rPr>
              <a:t>“Factoring is hard”</a:t>
            </a:r>
            <a:endParaRPr lang="en-GB" sz="2000" b="0" dirty="0">
              <a:solidFill>
                <a:schemeClr val="tx1"/>
              </a:solidFill>
            </a:endParaRPr>
          </a:p>
          <a:p>
            <a:pPr marL="609600" indent="-609600" algn="ctr">
              <a:buFontTx/>
              <a:buNone/>
            </a:pPr>
            <a:r>
              <a:rPr lang="en-GB" sz="2000" b="0" dirty="0" smtClean="0">
                <a:solidFill>
                  <a:schemeClr val="tx1"/>
                </a:solidFill>
              </a:rPr>
              <a:t>“RSA </a:t>
            </a:r>
            <a:r>
              <a:rPr lang="en-GB" sz="2000" b="0" dirty="0">
                <a:solidFill>
                  <a:schemeClr val="tx1"/>
                </a:solidFill>
              </a:rPr>
              <a:t>assumption”</a:t>
            </a:r>
          </a:p>
          <a:p>
            <a:pPr marL="609600" indent="-609600" algn="ctr">
              <a:buFontTx/>
              <a:buNone/>
            </a:pP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452702" y="4405322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3200400" y="5867400"/>
            <a:ext cx="3124200" cy="838200"/>
          </a:xfrm>
          <a:prstGeom prst="wedgeRoundRectCallout">
            <a:avLst>
              <a:gd name="adj1" fmla="val -45071"/>
              <a:gd name="adj2" fmla="val -71597"/>
              <a:gd name="adj3" fmla="val 16667"/>
            </a:avLst>
          </a:prstGeom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09600" indent="-609600" algn="ctr">
              <a:buFontTx/>
              <a:buNone/>
            </a:pPr>
            <a:r>
              <a:rPr lang="en-GB" sz="2000" u="sng" dirty="0">
                <a:solidFill>
                  <a:schemeClr val="tx1"/>
                </a:solidFill>
              </a:rPr>
              <a:t>Examples of </a:t>
            </a:r>
            <a:r>
              <a:rPr lang="en-GB" sz="2000" u="sng" dirty="0" smtClean="0">
                <a:solidFill>
                  <a:srgbClr val="990000"/>
                </a:solidFill>
              </a:rPr>
              <a:t>X</a:t>
            </a:r>
            <a:r>
              <a:rPr lang="en-GB" sz="2000" dirty="0" smtClean="0">
                <a:solidFill>
                  <a:schemeClr val="tx1"/>
                </a:solidFill>
              </a:rPr>
              <a:t>:</a:t>
            </a:r>
            <a:endParaRPr lang="en-GB" sz="2000" dirty="0">
              <a:solidFill>
                <a:schemeClr val="tx1"/>
              </a:solidFill>
            </a:endParaRPr>
          </a:p>
          <a:p>
            <a:pPr marL="609600" indent="-609600" algn="ctr">
              <a:buFontTx/>
              <a:buNone/>
            </a:pPr>
            <a:r>
              <a:rPr lang="en-GB" sz="2000" b="0" dirty="0" smtClean="0">
                <a:solidFill>
                  <a:schemeClr val="tx1"/>
                </a:solidFill>
              </a:rPr>
              <a:t>“semantic security”</a:t>
            </a:r>
            <a:endParaRPr lang="en-GB" sz="2000" b="0" dirty="0">
              <a:solidFill>
                <a:schemeClr val="tx1"/>
              </a:solidFill>
            </a:endParaRPr>
          </a:p>
          <a:p>
            <a:pPr marL="609600" indent="-609600" algn="ctr">
              <a:buFontTx/>
              <a:buNone/>
            </a:pP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5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304800" y="762000"/>
            <a:ext cx="845820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endParaRPr lang="en-US" sz="1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Assumptions: Properties &amp; Example</a:t>
            </a:r>
            <a:endParaRPr lang="en-US" sz="36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8616616" cy="83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marL="342900" indent="-342900" algn="l" defTabSz="914400">
              <a:buFontTx/>
              <a:buChar char="-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simple &amp; universal</a:t>
            </a:r>
          </a:p>
          <a:p>
            <a:pPr marL="342900" indent="-342900" algn="l" defTabSz="914400">
              <a:buFontTx/>
              <a:buChar char="-"/>
            </a:pPr>
            <a:r>
              <a:rPr lang="de-DE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well-undersood &amp; easy to analyze</a:t>
            </a:r>
            <a:endParaRPr lang="en-US" sz="24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8616616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Assumption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shall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04800" y="2286000"/>
            <a:ext cx="8458200" cy="3657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1000" y="6096000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>
                <a:latin typeface="Arial"/>
                <a:cs typeface="Arial"/>
              </a:rPr>
              <a:t>Factoring </a:t>
            </a:r>
            <a:r>
              <a:rPr lang="de-DE" sz="2800" dirty="0" err="1" smtClean="0">
                <a:latin typeface="Arial"/>
                <a:cs typeface="Arial"/>
              </a:rPr>
              <a:t>studied</a:t>
            </a:r>
            <a:r>
              <a:rPr lang="de-DE" sz="2800" dirty="0" smtClean="0">
                <a:latin typeface="Arial"/>
                <a:cs typeface="Arial"/>
              </a:rPr>
              <a:t> </a:t>
            </a:r>
            <a:r>
              <a:rPr lang="de-DE" sz="2800" dirty="0" err="1" smtClean="0">
                <a:latin typeface="Arial"/>
                <a:cs typeface="Arial"/>
              </a:rPr>
              <a:t>for</a:t>
            </a:r>
            <a:r>
              <a:rPr lang="de-DE" sz="2800" dirty="0" smtClean="0">
                <a:latin typeface="Arial"/>
                <a:cs typeface="Arial"/>
              </a:rPr>
              <a:t> </a:t>
            </a:r>
            <a:r>
              <a:rPr lang="de-DE" sz="2800" dirty="0" err="1" smtClean="0">
                <a:latin typeface="Arial"/>
                <a:cs typeface="Arial"/>
              </a:rPr>
              <a:t>centuries</a:t>
            </a:r>
            <a:r>
              <a:rPr lang="de-DE" sz="2800" dirty="0" smtClean="0">
                <a:latin typeface="Arial"/>
                <a:cs typeface="Arial"/>
              </a:rPr>
              <a:t>!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57200" y="4876800"/>
            <a:ext cx="8839200" cy="83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Assumption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PPT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algorithm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to compute </a:t>
            </a:r>
            <a:r>
              <a:rPr lang="de-DE" sz="2400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de-DE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de-DE" sz="2400" b="1" dirty="0" err="1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negl</a:t>
            </a:r>
            <a:r>
              <a:rPr lang="de-DE" sz="2400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DE" sz="2400" b="1" dirty="0" err="1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de-DE" sz="2400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probability</a:t>
            </a:r>
            <a:endParaRPr lang="en-US" sz="2400" b="1" u="sng" dirty="0" smtClean="0">
              <a:solidFill>
                <a:srgbClr val="C050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72290" y="2264106"/>
            <a:ext cx="7704909" cy="523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“Factoring is hard”</a:t>
            </a:r>
            <a:endParaRPr lang="en-US" sz="2800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590800"/>
            <a:ext cx="2002325" cy="1837853"/>
          </a:xfrm>
          <a:prstGeom prst="rect">
            <a:avLst/>
          </a:prstGeom>
          <a:noFill/>
        </p:spPr>
      </p:pic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6629400" y="2362200"/>
            <a:ext cx="758605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dirty="0"/>
              <a:t>oracle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038600" y="3556337"/>
            <a:ext cx="4572000" cy="1015663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r>
              <a:rPr lang="en-US" sz="2000" dirty="0" smtClean="0"/>
              <a:t>choose: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N = </a:t>
            </a:r>
            <a:r>
              <a:rPr lang="en-US" sz="2000" b="1" dirty="0" err="1" smtClean="0">
                <a:solidFill>
                  <a:srgbClr val="C00000"/>
                </a:solidFill>
              </a:rPr>
              <a:t>pq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where </a:t>
            </a:r>
            <a:r>
              <a:rPr lang="en-US" sz="2000" b="1" dirty="0" smtClean="0">
                <a:solidFill>
                  <a:srgbClr val="C00000"/>
                </a:solidFill>
              </a:rPr>
              <a:t>p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rgbClr val="C00000"/>
                </a:solidFill>
              </a:rPr>
              <a:t>q</a:t>
            </a:r>
            <a:r>
              <a:rPr lang="en-US" sz="2000" dirty="0" smtClean="0"/>
              <a:t> are random primes such that  </a:t>
            </a:r>
            <a:r>
              <a:rPr lang="en-US" sz="2000" b="1" dirty="0" smtClean="0">
                <a:solidFill>
                  <a:srgbClr val="C00000"/>
                </a:solidFill>
              </a:rPr>
              <a:t>|p| = |q| = n</a:t>
            </a:r>
            <a:endParaRPr lang="en-US" sz="2000" baseline="30000" dirty="0" smtClean="0"/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785802" y="3409952"/>
            <a:ext cx="1096518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dirty="0" err="1" smtClean="0"/>
              <a:t>adversary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676400" y="2819400"/>
            <a:ext cx="22072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security parameter 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en-US" b="1" baseline="30000" dirty="0" smtClean="0">
                <a:solidFill>
                  <a:srgbClr val="C00000"/>
                </a:solidFill>
              </a:rPr>
              <a:t>n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45" idx="3"/>
            <a:endCxn id="36" idx="1"/>
          </p:cNvCxnSpPr>
          <p:nvPr/>
        </p:nvCxnSpPr>
        <p:spPr>
          <a:xfrm flipV="1">
            <a:off x="3883607" y="2546866"/>
            <a:ext cx="2745793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5" idx="1"/>
            <a:endCxn id="44" idx="0"/>
          </p:cNvCxnSpPr>
          <p:nvPr/>
        </p:nvCxnSpPr>
        <p:spPr>
          <a:xfrm flipH="1">
            <a:off x="1334061" y="3004066"/>
            <a:ext cx="342339" cy="405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devil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" y="374331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Down Arrow 49"/>
          <p:cNvSpPr/>
          <p:nvPr/>
        </p:nvSpPr>
        <p:spPr>
          <a:xfrm rot="5400000">
            <a:off x="2332435" y="3534965"/>
            <a:ext cx="1293023" cy="92869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19400" y="3733800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chemeClr val="accent2"/>
                </a:solidFill>
                <a:latin typeface="Arial"/>
                <a:cs typeface="Arial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3558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4" grpId="0"/>
      <p:bldP spid="25" grpId="0"/>
      <p:bldP spid="26" grpId="0"/>
      <p:bldP spid="36" grpId="0" animBg="1"/>
      <p:bldP spid="40" grpId="0" animBg="1"/>
      <p:bldP spid="44" grpId="0" animBg="1"/>
      <p:bldP spid="45" grpId="0" animBg="1"/>
      <p:bldP spid="50" grpId="0" animBg="1"/>
      <p:bldP spid="5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Is factoring necessary for RSA?</a:t>
            </a:r>
            <a:endParaRPr lang="en-US" sz="36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1000" y="6858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  <a:sym typeface="Wingdings"/>
              </a:rPr>
              <a:t>Yes: Otherwise we can invert! How?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76400" y="1371600"/>
            <a:ext cx="18288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endParaRPr lang="en-US" sz="1400" b="1" dirty="0" smtClean="0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1676400" y="1455013"/>
            <a:ext cx="1828800" cy="83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en-US" sz="2400" dirty="0" smtClean="0">
                <a:latin typeface="Arial" pitchFamily="34" charset="0"/>
                <a:cs typeface="Arial" pitchFamily="34" charset="0"/>
              </a:rPr>
              <a:t>RSA sem. secure</a:t>
            </a:r>
            <a:endParaRPr lang="en-US" sz="24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4343400" y="1600200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implies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48400" y="1371600"/>
            <a:ext cx="213360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6248400" y="1447800"/>
            <a:ext cx="2133600" cy="83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en-US" sz="2400" dirty="0" smtClean="0">
                <a:latin typeface="Arial" pitchFamily="34" charset="0"/>
                <a:cs typeface="Arial" pitchFamily="34" charset="0"/>
              </a:rPr>
              <a:t>Factoring must be hard</a:t>
            </a:r>
            <a:endParaRPr lang="en-US" sz="24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7315200" y="2829590"/>
            <a:ext cx="1752600" cy="523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Given</a:t>
            </a:r>
            <a:endParaRPr lang="en-US" sz="28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 Box 4"/>
          <p:cNvSpPr txBox="1">
            <a:spLocks noChangeArrowheads="1"/>
          </p:cNvSpPr>
          <p:nvPr/>
        </p:nvSpPr>
        <p:spPr bwMode="auto">
          <a:xfrm>
            <a:off x="6825438" y="3505200"/>
            <a:ext cx="2057400" cy="646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en-US" dirty="0" smtClean="0">
                <a:latin typeface="Arial" pitchFamily="34" charset="0"/>
                <a:cs typeface="Arial" pitchFamily="34" charset="0"/>
              </a:rPr>
              <a:t>Factors large integers in PPT</a:t>
            </a:r>
            <a:endParaRPr lang="en-US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Left Arrow 103"/>
          <p:cNvSpPr/>
          <p:nvPr/>
        </p:nvSpPr>
        <p:spPr>
          <a:xfrm>
            <a:off x="5867400" y="2895600"/>
            <a:ext cx="1143000" cy="4319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build</a:t>
            </a:r>
            <a:endParaRPr lang="en-US" sz="2400" dirty="0"/>
          </a:p>
        </p:txBody>
      </p:sp>
      <p:sp>
        <p:nvSpPr>
          <p:cNvPr id="105" name="Text Box 4"/>
          <p:cNvSpPr txBox="1">
            <a:spLocks noChangeArrowheads="1"/>
          </p:cNvSpPr>
          <p:nvPr/>
        </p:nvSpPr>
        <p:spPr bwMode="auto">
          <a:xfrm>
            <a:off x="2438400" y="3266410"/>
            <a:ext cx="3124200" cy="338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en-US" sz="1600" dirty="0" smtClean="0">
                <a:latin typeface="Arial" pitchFamily="34" charset="0"/>
                <a:cs typeface="Arial" pitchFamily="34" charset="0"/>
              </a:rPr>
              <a:t>Breaks semantic security in PPT</a:t>
            </a:r>
            <a:endParaRPr lang="en-US" sz="16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781800" y="3429000"/>
            <a:ext cx="2133600" cy="1905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 Box 9"/>
          <p:cNvSpPr txBox="1">
            <a:spLocks noChangeArrowheads="1"/>
          </p:cNvSpPr>
          <p:nvPr/>
        </p:nvSpPr>
        <p:spPr bwMode="auto">
          <a:xfrm>
            <a:off x="5853782" y="3810000"/>
            <a:ext cx="69941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N=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pq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108" name="Łącznik prosty ze strzałką 36"/>
          <p:cNvCxnSpPr/>
          <p:nvPr/>
        </p:nvCxnSpPr>
        <p:spPr>
          <a:xfrm flipH="1">
            <a:off x="5715000" y="4865132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 Box 9"/>
          <p:cNvSpPr txBox="1">
            <a:spLocks noChangeArrowheads="1"/>
          </p:cNvSpPr>
          <p:nvPr/>
        </p:nvSpPr>
        <p:spPr bwMode="auto">
          <a:xfrm>
            <a:off x="5867400" y="4407932"/>
            <a:ext cx="54410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p, q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110" name="Łącznik prosty ze strzałką 36"/>
          <p:cNvCxnSpPr/>
          <p:nvPr/>
        </p:nvCxnSpPr>
        <p:spPr>
          <a:xfrm flipH="1">
            <a:off x="5715000" y="4255532"/>
            <a:ext cx="9906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2438400" y="3190210"/>
            <a:ext cx="3124200" cy="22199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3048000"/>
            <a:ext cx="723900" cy="571500"/>
          </a:xfrm>
          <a:prstGeom prst="rect">
            <a:avLst/>
          </a:prstGeom>
          <a:noFill/>
        </p:spPr>
      </p:pic>
      <p:sp>
        <p:nvSpPr>
          <p:cNvPr id="113" name="Text Box 9"/>
          <p:cNvSpPr txBox="1">
            <a:spLocks noChangeArrowheads="1"/>
          </p:cNvSpPr>
          <p:nvPr/>
        </p:nvSpPr>
        <p:spPr bwMode="auto">
          <a:xfrm>
            <a:off x="1295400" y="3276600"/>
            <a:ext cx="875134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,N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=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pq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114" name="Łącznik prosty ze strzałką 36"/>
          <p:cNvCxnSpPr/>
          <p:nvPr/>
        </p:nvCxnSpPr>
        <p:spPr>
          <a:xfrm flipH="1" flipV="1">
            <a:off x="1156618" y="3722132"/>
            <a:ext cx="1129382" cy="1166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Łącznik prosty ze strzałką 36"/>
          <p:cNvCxnSpPr/>
          <p:nvPr/>
        </p:nvCxnSpPr>
        <p:spPr>
          <a:xfrm flipH="1">
            <a:off x="1066800" y="4343400"/>
            <a:ext cx="1219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 Box 9"/>
          <p:cNvSpPr txBox="1">
            <a:spLocks noChangeArrowheads="1"/>
          </p:cNvSpPr>
          <p:nvPr/>
        </p:nvSpPr>
        <p:spPr bwMode="auto">
          <a:xfrm>
            <a:off x="1295400" y="3886200"/>
            <a:ext cx="82790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, m</a:t>
            </a:r>
            <a:r>
              <a:rPr lang="en-US" sz="1800" b="1" baseline="-25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pic>
        <p:nvPicPr>
          <p:cNvPr id="118" name="Picture 2" descr="devil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11559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 Box 4"/>
          <p:cNvSpPr txBox="1">
            <a:spLocks noChangeArrowheads="1"/>
          </p:cNvSpPr>
          <p:nvPr/>
        </p:nvSpPr>
        <p:spPr bwMode="auto">
          <a:xfrm>
            <a:off x="2590800" y="3593078"/>
            <a:ext cx="2971800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Compute </a:t>
            </a:r>
            <a:r>
              <a:rPr lang="en-GB" b="1" dirty="0" err="1">
                <a:solidFill>
                  <a:srgbClr val="C0504D"/>
                </a:solidFill>
                <a:latin typeface="Arial"/>
                <a:cs typeface="Arial"/>
              </a:rPr>
              <a:t>φ</a:t>
            </a:r>
            <a:r>
              <a:rPr lang="en-GB" b="1" dirty="0">
                <a:solidFill>
                  <a:srgbClr val="C0504D"/>
                </a:solidFill>
                <a:latin typeface="Arial"/>
                <a:cs typeface="Arial"/>
              </a:rPr>
              <a:t>(N</a:t>
            </a:r>
            <a:r>
              <a:rPr lang="en-GB" b="1" dirty="0" smtClean="0">
                <a:solidFill>
                  <a:srgbClr val="C0504D"/>
                </a:solidFill>
                <a:latin typeface="Arial"/>
                <a:cs typeface="Arial"/>
              </a:rPr>
              <a:t>) =(p-1)(q-1)</a:t>
            </a:r>
            <a:r>
              <a:rPr lang="en-US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u="sng" dirty="0" smtClean="0">
              <a:solidFill>
                <a:srgbClr val="C050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4"/>
          <p:cNvSpPr txBox="1">
            <a:spLocks noChangeArrowheads="1"/>
          </p:cNvSpPr>
          <p:nvPr/>
        </p:nvSpPr>
        <p:spPr bwMode="auto">
          <a:xfrm>
            <a:off x="2590800" y="3962400"/>
            <a:ext cx="2971800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Compute </a:t>
            </a:r>
            <a:r>
              <a:rPr lang="en-US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d = e</a:t>
            </a:r>
            <a:r>
              <a:rPr lang="en-US" b="1" baseline="30000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 mod </a:t>
            </a:r>
            <a:r>
              <a:rPr lang="en-GB" b="1" dirty="0" err="1" smtClean="0">
                <a:solidFill>
                  <a:srgbClr val="C0504D"/>
                </a:solidFill>
                <a:latin typeface="Arial"/>
                <a:cs typeface="Arial"/>
              </a:rPr>
              <a:t>φ</a:t>
            </a:r>
            <a:r>
              <a:rPr lang="en-GB" b="1" dirty="0">
                <a:solidFill>
                  <a:srgbClr val="C0504D"/>
                </a:solidFill>
                <a:latin typeface="Arial"/>
                <a:cs typeface="Arial"/>
              </a:rPr>
              <a:t>(N</a:t>
            </a:r>
            <a:r>
              <a:rPr lang="en-GB" b="1" dirty="0" smtClean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r>
              <a:rPr lang="en-GB" b="1" dirty="0" smtClean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endParaRPr lang="en-US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 Box 9"/>
          <p:cNvSpPr txBox="1">
            <a:spLocks noChangeArrowheads="1"/>
          </p:cNvSpPr>
          <p:nvPr/>
        </p:nvSpPr>
        <p:spPr bwMode="auto">
          <a:xfrm>
            <a:off x="686013" y="4495800"/>
            <a:ext cx="140427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 =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Enc</a:t>
            </a:r>
            <a:r>
              <a:rPr lang="en-US" b="1" baseline="-25000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n-US" b="1" baseline="-25000" dirty="0" err="1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122" name="Łącznik prosty ze strzałką 36"/>
          <p:cNvCxnSpPr/>
          <p:nvPr/>
        </p:nvCxnSpPr>
        <p:spPr>
          <a:xfrm flipH="1">
            <a:off x="685800" y="5029200"/>
            <a:ext cx="1586582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 Box 4"/>
          <p:cNvSpPr txBox="1">
            <a:spLocks noChangeArrowheads="1"/>
          </p:cNvSpPr>
          <p:nvPr/>
        </p:nvSpPr>
        <p:spPr bwMode="auto">
          <a:xfrm>
            <a:off x="2590800" y="4355078"/>
            <a:ext cx="2971800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Decrypt: </a:t>
            </a:r>
            <a:r>
              <a:rPr lang="en-US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m’ = Dec</a:t>
            </a:r>
            <a:r>
              <a:rPr lang="en-US" b="1" baseline="-25000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baseline="-25000" dirty="0" err="1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d,N</a:t>
            </a:r>
            <a:r>
              <a:rPr lang="en-US" b="1" baseline="-25000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(c)</a:t>
            </a:r>
            <a:r>
              <a:rPr lang="en-GB" b="1" dirty="0" smtClean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endParaRPr lang="en-US" b="1" u="sng" dirty="0" smtClean="0">
              <a:solidFill>
                <a:srgbClr val="C050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 Box 4"/>
          <p:cNvSpPr txBox="1">
            <a:spLocks noChangeArrowheads="1"/>
          </p:cNvSpPr>
          <p:nvPr/>
        </p:nvSpPr>
        <p:spPr bwMode="auto">
          <a:xfrm>
            <a:off x="2590800" y="4736078"/>
            <a:ext cx="2971800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m’ = m</a:t>
            </a:r>
            <a:r>
              <a:rPr lang="en-US" b="1" baseline="-25000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output </a:t>
            </a:r>
            <a:r>
              <a:rPr lang="en-US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else </a:t>
            </a:r>
            <a:r>
              <a:rPr lang="en-US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b="1" dirty="0" smtClean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endParaRPr lang="en-US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 Box 4"/>
          <p:cNvSpPr txBox="1">
            <a:spLocks noChangeArrowheads="1"/>
          </p:cNvSpPr>
          <p:nvPr/>
        </p:nvSpPr>
        <p:spPr bwMode="auto">
          <a:xfrm>
            <a:off x="228600" y="6274989"/>
            <a:ext cx="6553200" cy="43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200" dirty="0" smtClean="0">
                <a:latin typeface="Arial" pitchFamily="34" charset="0"/>
                <a:cs typeface="Arial" pitchFamily="34" charset="0"/>
              </a:rPr>
              <a:t>If        runs in PPT, then also           runs in PPT</a:t>
            </a:r>
            <a:endParaRPr lang="en-US" sz="22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 Box 4"/>
          <p:cNvSpPr txBox="1">
            <a:spLocks noChangeArrowheads="1"/>
          </p:cNvSpPr>
          <p:nvPr/>
        </p:nvSpPr>
        <p:spPr bwMode="auto">
          <a:xfrm>
            <a:off x="152400" y="2433945"/>
            <a:ext cx="5943600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Proof by Reduction:</a:t>
            </a:r>
            <a:endParaRPr lang="en-US" sz="24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 Box 4"/>
          <p:cNvSpPr txBox="1">
            <a:spLocks noChangeArrowheads="1"/>
          </p:cNvSpPr>
          <p:nvPr/>
        </p:nvSpPr>
        <p:spPr bwMode="auto">
          <a:xfrm>
            <a:off x="228600" y="5710545"/>
            <a:ext cx="5791200" cy="43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200" b="1" dirty="0" err="1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en-US" sz="2200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[b=b’] = </a:t>
            </a:r>
            <a:r>
              <a:rPr lang="en-US" sz="2200" b="1" dirty="0" err="1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en-US" sz="2200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[         succeeds in factoring]</a:t>
            </a:r>
            <a:endParaRPr lang="en-US" sz="2200" b="1" u="sng" dirty="0" smtClean="0">
              <a:solidFill>
                <a:srgbClr val="C0504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0" name="Łącznik prosty ze strzałką 36"/>
          <p:cNvCxnSpPr/>
          <p:nvPr/>
        </p:nvCxnSpPr>
        <p:spPr>
          <a:xfrm>
            <a:off x="3962400" y="2919595"/>
            <a:ext cx="0" cy="37785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 Box 9"/>
          <p:cNvSpPr txBox="1">
            <a:spLocks noChangeArrowheads="1"/>
          </p:cNvSpPr>
          <p:nvPr/>
        </p:nvSpPr>
        <p:spPr bwMode="auto">
          <a:xfrm>
            <a:off x="3794322" y="2516800"/>
            <a:ext cx="37357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b’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pic>
        <p:nvPicPr>
          <p:cNvPr id="132" name="Picture 5" descr="MCj043594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953000"/>
            <a:ext cx="1102256" cy="761976"/>
          </a:xfrm>
          <a:prstGeom prst="rect">
            <a:avLst/>
          </a:prstGeom>
          <a:noFill/>
        </p:spPr>
      </p:pic>
      <p:pic>
        <p:nvPicPr>
          <p:cNvPr id="133" name="Picture 2" descr="devil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15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devil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48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5" descr="MCj043594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6596" y="6172200"/>
            <a:ext cx="771604" cy="533400"/>
          </a:xfrm>
          <a:prstGeom prst="rect">
            <a:avLst/>
          </a:prstGeom>
          <a:noFill/>
        </p:spPr>
      </p:pic>
      <p:pic>
        <p:nvPicPr>
          <p:cNvPr id="136" name="Picture 2" descr="devil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14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5" descr="MCj043594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066824"/>
            <a:ext cx="1102256" cy="761976"/>
          </a:xfrm>
          <a:prstGeom prst="rect">
            <a:avLst/>
          </a:prstGeom>
          <a:noFill/>
        </p:spPr>
      </p:pic>
      <p:sp>
        <p:nvSpPr>
          <p:cNvPr id="138" name="Left Arrow 137"/>
          <p:cNvSpPr/>
          <p:nvPr/>
        </p:nvSpPr>
        <p:spPr>
          <a:xfrm>
            <a:off x="4343400" y="1981200"/>
            <a:ext cx="1143000" cy="4319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build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002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 animBg="1"/>
      <p:bldP spid="50" grpId="0" animBg="1"/>
      <p:bldP spid="51" grpId="0"/>
      <p:bldP spid="102" grpId="0"/>
      <p:bldP spid="103" grpId="0"/>
      <p:bldP spid="104" grpId="0" animBg="1"/>
      <p:bldP spid="105" grpId="0"/>
      <p:bldP spid="106" grpId="0" animBg="1"/>
      <p:bldP spid="107" grpId="0" animBg="1"/>
      <p:bldP spid="109" grpId="0" animBg="1"/>
      <p:bldP spid="111" grpId="0" animBg="1"/>
      <p:bldP spid="113" grpId="0" animBg="1"/>
      <p:bldP spid="116" grpId="0" animBg="1"/>
      <p:bldP spid="119" grpId="0"/>
      <p:bldP spid="120" grpId="0"/>
      <p:bldP spid="121" grpId="0" animBg="1"/>
      <p:bldP spid="123" grpId="0"/>
      <p:bldP spid="124" grpId="0"/>
      <p:bldP spid="127" grpId="0"/>
      <p:bldP spid="128" grpId="0"/>
      <p:bldP spid="129" grpId="0"/>
      <p:bldP spid="131" grpId="0" animBg="1"/>
      <p:bldP spid="1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0" name="TextBox 3"/>
          <p:cNvSpPr txBox="1"/>
          <p:nvPr/>
        </p:nvSpPr>
        <p:spPr>
          <a:xfrm>
            <a:off x="304800" y="76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Is hardness of factoring sufficient?</a:t>
            </a:r>
            <a:endParaRPr lang="en-US" sz="36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0" y="2133600"/>
            <a:ext cx="3276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endParaRPr lang="en-US" sz="1400" b="1" dirty="0" smtClean="0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762000" y="2293213"/>
            <a:ext cx="3276600" cy="83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en-US" sz="2400" dirty="0" smtClean="0">
                <a:latin typeface="Arial" pitchFamily="34" charset="0"/>
                <a:cs typeface="Arial" pitchFamily="34" charset="0"/>
              </a:rPr>
              <a:t>RSA OAEP semantically secure</a:t>
            </a:r>
            <a:endParaRPr lang="en-US" sz="24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4343400" y="21336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implies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715000" y="2133600"/>
            <a:ext cx="21336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5715000" y="2286000"/>
            <a:ext cx="2133600" cy="83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en-US" sz="2400" dirty="0" smtClean="0">
                <a:latin typeface="Arial" pitchFamily="34" charset="0"/>
                <a:cs typeface="Arial" pitchFamily="34" charset="0"/>
              </a:rPr>
              <a:t>Factoring is hard</a:t>
            </a:r>
            <a:endParaRPr lang="en-US" sz="24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Left Arrow 49"/>
          <p:cNvSpPr/>
          <p:nvPr/>
        </p:nvSpPr>
        <p:spPr>
          <a:xfrm>
            <a:off x="4267200" y="2743200"/>
            <a:ext cx="1219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implies</a:t>
            </a:r>
            <a:r>
              <a:rPr lang="de-DE" dirty="0" smtClean="0"/>
              <a:t>??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04800" y="397258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  <a:sym typeface="Wingdings"/>
              </a:rPr>
              <a:t>Can we use the RSA function to build semantically secure encryption?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40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-25798" y="3556536"/>
            <a:ext cx="9169798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0">
            <a:spAutoFit/>
          </a:bodyPr>
          <a:lstStyle/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/>
          </a:p>
          <a:p>
            <a:pPr marL="514350" indent="-514350">
              <a:buNone/>
            </a:pPr>
            <a:endParaRPr lang="en-US" sz="2400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0" y="1208792"/>
            <a:ext cx="9144000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0">
            <a:spAutoFit/>
          </a:bodyPr>
          <a:lstStyle/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/>
          </a:p>
          <a:p>
            <a:pPr marL="514350" indent="-514350">
              <a:buNone/>
            </a:pPr>
            <a:endParaRPr lang="en-US" sz="2400" dirty="0" smtClean="0"/>
          </a:p>
        </p:txBody>
      </p:sp>
      <p:sp>
        <p:nvSpPr>
          <p:cNvPr id="18" name="TextBox 3"/>
          <p:cNvSpPr txBox="1"/>
          <p:nvPr/>
        </p:nvSpPr>
        <p:spPr>
          <a:xfrm>
            <a:off x="304800" y="762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Why security proofs?</a:t>
            </a:r>
            <a:endParaRPr lang="en-US" sz="44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de-DE" dirty="0" smtClean="0"/>
              <a:t>4</a:t>
            </a:r>
            <a:endParaRPr lang="en-US" dirty="0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0" y="1284992"/>
            <a:ext cx="9144000" cy="10772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en-US" sz="3200" dirty="0" smtClean="0">
                <a:latin typeface="Arial" pitchFamily="34" charset="0"/>
                <a:cs typeface="Arial" pitchFamily="34" charset="0"/>
              </a:rPr>
              <a:t>In many areas of computer science “proofs” are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not essential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0" y="2427992"/>
            <a:ext cx="9144000" cy="8925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en-US" sz="2500" dirty="0" smtClean="0">
                <a:latin typeface="Arial" pitchFamily="34" charset="0"/>
                <a:cs typeface="Arial" pitchFamily="34" charset="0"/>
              </a:rPr>
              <a:t>e.g., instead of proving that algorithm is efficient just simulate its behavior on ”</a:t>
            </a:r>
            <a:r>
              <a:rPr lang="en-US" sz="25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typical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“ inputs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0" y="3505200"/>
            <a:ext cx="9144000" cy="584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en-US" sz="3200" dirty="0" smtClean="0">
                <a:latin typeface="Arial" pitchFamily="34" charset="0"/>
                <a:cs typeface="Arial" pitchFamily="34" charset="0"/>
              </a:rPr>
              <a:t>In cryptography this is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not true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0" y="4088705"/>
            <a:ext cx="9144000" cy="584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Why?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0" y="4774505"/>
            <a:ext cx="9144000" cy="584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en-US" sz="32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otion of “</a:t>
            </a:r>
            <a:r>
              <a:rPr lang="en-US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typical adversary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” makes little sense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5435035"/>
            <a:ext cx="9144000" cy="646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en-US" sz="3600" dirty="0" smtClean="0">
                <a:latin typeface="Arial" pitchFamily="34" charset="0"/>
                <a:cs typeface="Arial" pitchFamily="34" charset="0"/>
              </a:rPr>
              <a:t>Proofs are useful! How does it work?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94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5" grpId="0" animBg="1"/>
      <p:bldP spid="35" grpId="0"/>
      <p:bldP spid="46" grpId="0"/>
      <p:bldP spid="47" grpId="0"/>
      <p:bldP spid="48" grpId="0"/>
      <p:bldP spid="49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0" name="TextBox 3"/>
          <p:cNvSpPr txBox="1"/>
          <p:nvPr/>
        </p:nvSpPr>
        <p:spPr>
          <a:xfrm>
            <a:off x="304800" y="76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Rest of the talk</a:t>
            </a:r>
            <a:endParaRPr lang="en-US" sz="44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1143000"/>
            <a:ext cx="8839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 smtClean="0">
                <a:latin typeface="Arial"/>
                <a:cs typeface="Arial"/>
              </a:rPr>
              <a:t>Goal: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build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semantically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secure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encryption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based</a:t>
            </a:r>
            <a:r>
              <a:rPr lang="de-DE" sz="3200" dirty="0" smtClean="0">
                <a:latin typeface="Arial"/>
                <a:cs typeface="Arial"/>
              </a:rPr>
              <a:t> on RSA </a:t>
            </a:r>
            <a:r>
              <a:rPr lang="de-DE" sz="3200" dirty="0" err="1" smtClean="0">
                <a:latin typeface="Arial"/>
                <a:cs typeface="Arial"/>
              </a:rPr>
              <a:t>assumption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2704743"/>
            <a:ext cx="85344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de-DE" sz="3000" dirty="0" smtClean="0">
                <a:latin typeface="Arial"/>
                <a:cs typeface="Arial"/>
              </a:rPr>
              <a:t>RSA </a:t>
            </a:r>
            <a:r>
              <a:rPr lang="de-DE" sz="3000" dirty="0" err="1" smtClean="0">
                <a:latin typeface="Arial"/>
                <a:cs typeface="Arial"/>
              </a:rPr>
              <a:t>assumption</a:t>
            </a:r>
            <a:r>
              <a:rPr lang="de-DE" sz="3000" dirty="0" smtClean="0">
                <a:latin typeface="Arial"/>
                <a:cs typeface="Arial"/>
              </a:rPr>
              <a:t> &amp; </a:t>
            </a:r>
            <a:r>
              <a:rPr lang="de-DE" sz="3000" dirty="0" err="1" smtClean="0">
                <a:latin typeface="Arial"/>
                <a:cs typeface="Arial"/>
              </a:rPr>
              <a:t>harcore</a:t>
            </a:r>
            <a:r>
              <a:rPr lang="de-DE" sz="3000" dirty="0" smtClean="0">
                <a:latin typeface="Arial"/>
                <a:cs typeface="Arial"/>
              </a:rPr>
              <a:t> </a:t>
            </a:r>
            <a:r>
              <a:rPr lang="de-DE" sz="3000" dirty="0" err="1" smtClean="0">
                <a:latin typeface="Arial"/>
                <a:cs typeface="Arial"/>
              </a:rPr>
              <a:t>bits</a:t>
            </a:r>
            <a:endParaRPr lang="de-DE" sz="3000" dirty="0" smtClean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endParaRPr lang="de-DE" sz="3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de-DE" sz="3000" dirty="0" smtClean="0">
                <a:latin typeface="Arial"/>
                <a:cs typeface="Arial"/>
              </a:rPr>
              <a:t>Hardcore </a:t>
            </a:r>
            <a:r>
              <a:rPr lang="de-DE" sz="3000" dirty="0" err="1" smtClean="0">
                <a:latin typeface="Arial"/>
                <a:cs typeface="Arial"/>
              </a:rPr>
              <a:t>bits</a:t>
            </a:r>
            <a:r>
              <a:rPr lang="de-DE" sz="3000" dirty="0" smtClean="0">
                <a:latin typeface="Arial"/>
                <a:cs typeface="Arial"/>
              </a:rPr>
              <a:t> 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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semantic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security</a:t>
            </a:r>
            <a:endParaRPr lang="de-DE" sz="3000" dirty="0" smtClean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endParaRPr lang="de-DE" sz="3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de-DE" sz="3000" dirty="0" smtClean="0">
                <a:latin typeface="Arial"/>
                <a:cs typeface="Arial"/>
              </a:rPr>
              <a:t>RSA </a:t>
            </a:r>
            <a:r>
              <a:rPr lang="de-DE" sz="3000" dirty="0" err="1" smtClean="0">
                <a:latin typeface="Arial"/>
                <a:cs typeface="Arial"/>
              </a:rPr>
              <a:t>assumption</a:t>
            </a:r>
            <a:r>
              <a:rPr lang="de-DE" sz="3000" dirty="0" smtClean="0">
                <a:latin typeface="Arial"/>
                <a:cs typeface="Arial"/>
              </a:rPr>
              <a:t> 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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existence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of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hardcore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bits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05200" y="56388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implies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0944" y="5542002"/>
            <a:ext cx="85344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dirty="0" smtClean="0">
                <a:latin typeface="Arial"/>
                <a:cs typeface="Arial"/>
              </a:rPr>
              <a:t>RSA </a:t>
            </a:r>
            <a:r>
              <a:rPr lang="de-DE" sz="3000" dirty="0" err="1" smtClean="0">
                <a:latin typeface="Arial"/>
                <a:cs typeface="Arial"/>
              </a:rPr>
              <a:t>assumption</a:t>
            </a:r>
            <a:r>
              <a:rPr lang="de-DE" sz="3000" dirty="0" smtClean="0">
                <a:latin typeface="Arial"/>
                <a:cs typeface="Arial"/>
              </a:rPr>
              <a:t>               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semantic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security</a:t>
            </a:r>
            <a:endParaRPr lang="de-DE" sz="3000" dirty="0" smtClean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667000"/>
            <a:ext cx="6553200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7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/>
      <p:bldP spid="7" grpId="0" animBg="1"/>
      <p:bldP spid="7" grpId="1" animBg="1"/>
      <p:bldP spid="8" grpId="0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747714"/>
            <a:ext cx="2002325" cy="1837853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00892" y="604838"/>
            <a:ext cx="758605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dirty="0"/>
              <a:t>oracle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86248" y="1819284"/>
            <a:ext cx="4572000" cy="163121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r>
              <a:rPr lang="en-US" sz="2000" dirty="0" smtClean="0"/>
              <a:t>choose: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N = </a:t>
            </a:r>
            <a:r>
              <a:rPr lang="en-US" sz="2000" b="1" dirty="0" err="1" smtClean="0">
                <a:solidFill>
                  <a:srgbClr val="C00000"/>
                </a:solidFill>
              </a:rPr>
              <a:t>pq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where </a:t>
            </a:r>
            <a:r>
              <a:rPr lang="en-US" sz="2000" b="1" dirty="0" smtClean="0">
                <a:solidFill>
                  <a:srgbClr val="C00000"/>
                </a:solidFill>
              </a:rPr>
              <a:t>p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rgbClr val="C00000"/>
                </a:solidFill>
              </a:rPr>
              <a:t>q</a:t>
            </a:r>
            <a:r>
              <a:rPr lang="en-US" sz="2000" dirty="0" smtClean="0"/>
              <a:t> are random primes such that  </a:t>
            </a:r>
            <a:r>
              <a:rPr lang="en-US" sz="2000" b="1" dirty="0" smtClean="0">
                <a:solidFill>
                  <a:srgbClr val="C00000"/>
                </a:solidFill>
              </a:rPr>
              <a:t>|p| = |q| = k</a:t>
            </a:r>
            <a:endParaRPr lang="en-US" sz="2000" baseline="30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y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–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a random element of </a:t>
            </a:r>
            <a:r>
              <a:rPr lang="en-GB" sz="2000" b="1" dirty="0" smtClean="0">
                <a:solidFill>
                  <a:srgbClr val="C00000"/>
                </a:solidFill>
                <a:cs typeface="Arial" pitchFamily="34" charset="0"/>
              </a:rPr>
              <a:t>Z</a:t>
            </a:r>
            <a:r>
              <a:rPr lang="en-GB" sz="2000" b="1" baseline="-25000" dirty="0" smtClean="0">
                <a:solidFill>
                  <a:srgbClr val="C00000"/>
                </a:solidFill>
                <a:cs typeface="Arial" pitchFamily="34" charset="0"/>
              </a:rPr>
              <a:t>N</a:t>
            </a:r>
            <a:r>
              <a:rPr lang="en-GB" sz="2000" b="1" dirty="0" smtClean="0">
                <a:solidFill>
                  <a:srgbClr val="C00000"/>
                </a:solidFill>
              </a:rPr>
              <a:t>*</a:t>
            </a:r>
            <a:r>
              <a:rPr lang="it-IT" sz="2000" dirty="0" smtClean="0">
                <a:solidFill>
                  <a:srgbClr val="C00000"/>
                </a:solidFill>
                <a:cs typeface="Arial"/>
              </a:rPr>
              <a:t> 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C00000"/>
                </a:solidFill>
                <a:cs typeface="Arial"/>
              </a:rPr>
              <a:t>e </a:t>
            </a:r>
            <a:r>
              <a:rPr lang="en-US" sz="2000" dirty="0" smtClean="0">
                <a:solidFill>
                  <a:srgbClr val="C00000"/>
                </a:solidFill>
              </a:rPr>
              <a:t>– </a:t>
            </a:r>
            <a:r>
              <a:rPr lang="it-IT" sz="2000" dirty="0" smtClean="0">
                <a:cs typeface="Arial"/>
              </a:rPr>
              <a:t>a </a:t>
            </a:r>
            <a:r>
              <a:rPr lang="it-IT" sz="2000" dirty="0" err="1" smtClean="0">
                <a:cs typeface="Arial"/>
              </a:rPr>
              <a:t>random</a:t>
            </a:r>
            <a:r>
              <a:rPr lang="it-IT" sz="2000" dirty="0" smtClean="0">
                <a:cs typeface="Arial"/>
              </a:rPr>
              <a:t> </a:t>
            </a:r>
            <a:r>
              <a:rPr lang="it-IT" sz="2000" dirty="0" err="1" smtClean="0">
                <a:cs typeface="Arial"/>
              </a:rPr>
              <a:t>element</a:t>
            </a:r>
            <a:r>
              <a:rPr lang="it-IT" sz="2000" dirty="0" smtClean="0">
                <a:cs typeface="Arial"/>
              </a:rPr>
              <a:t> </a:t>
            </a:r>
            <a:r>
              <a:rPr lang="it-IT" sz="2000" dirty="0" err="1" smtClean="0">
                <a:cs typeface="Arial"/>
              </a:rPr>
              <a:t>of</a:t>
            </a:r>
            <a:r>
              <a:rPr lang="it-IT" sz="2000" dirty="0" smtClean="0">
                <a:cs typeface="Arial"/>
              </a:rPr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Z</a:t>
            </a:r>
            <a:r>
              <a:rPr lang="el-GR" sz="2000" b="1" baseline="-25000" dirty="0" smtClean="0">
                <a:solidFill>
                  <a:srgbClr val="C00000"/>
                </a:solidFill>
                <a:cs typeface="Arial" pitchFamily="34" charset="0"/>
              </a:rPr>
              <a:t>φ</a:t>
            </a:r>
            <a:r>
              <a:rPr lang="it-IT" sz="2000" b="1" baseline="-25000" dirty="0" smtClean="0">
                <a:solidFill>
                  <a:srgbClr val="C00000"/>
                </a:solidFill>
                <a:cs typeface="Arial" pitchFamily="34" charset="0"/>
              </a:rPr>
              <a:t>(N)</a:t>
            </a:r>
            <a:r>
              <a:rPr lang="it-IT" sz="2000" b="1" dirty="0" smtClean="0">
                <a:solidFill>
                  <a:srgbClr val="C00000"/>
                </a:solidFill>
                <a:cs typeface="Arial" pitchFamily="34" charset="0"/>
              </a:rPr>
              <a:t>*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09650" y="2105036"/>
            <a:ext cx="1096518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dirty="0" err="1" smtClean="0"/>
              <a:t>adversary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2643174" y="2462226"/>
            <a:ext cx="1357322" cy="128588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(</a:t>
            </a:r>
            <a:r>
              <a:rPr lang="en-US" sz="2000" b="1" dirty="0" err="1">
                <a:solidFill>
                  <a:srgbClr val="C00000"/>
                </a:solidFill>
              </a:rPr>
              <a:t>y</a:t>
            </a:r>
            <a:r>
              <a:rPr lang="en-US" sz="2000" b="1" dirty="0" err="1" smtClean="0">
                <a:solidFill>
                  <a:srgbClr val="C00000"/>
                </a:solidFill>
              </a:rPr>
              <a:t>,e,N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71472" y="3605234"/>
            <a:ext cx="2143140" cy="92869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outputs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x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4552890"/>
            <a:ext cx="7422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say that the adversary </a:t>
            </a:r>
            <a:r>
              <a:rPr lang="en-US" sz="2000" b="1" dirty="0" smtClean="0">
                <a:solidFill>
                  <a:srgbClr val="002060"/>
                </a:solidFill>
              </a:rPr>
              <a:t>wins</a:t>
            </a:r>
            <a:r>
              <a:rPr lang="en-US" sz="2000" b="1" dirty="0" smtClean="0"/>
              <a:t> </a:t>
            </a:r>
            <a:r>
              <a:rPr lang="en-US" sz="2000" dirty="0" smtClean="0"/>
              <a:t>if </a:t>
            </a:r>
            <a:r>
              <a:rPr lang="en-US" sz="2000" b="1" dirty="0" smtClean="0">
                <a:solidFill>
                  <a:srgbClr val="C00000"/>
                </a:solidFill>
              </a:rPr>
              <a:t>x =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</a:rPr>
              <a:t>RSA</a:t>
            </a:r>
            <a:r>
              <a:rPr lang="en-GB" sz="2000" b="1" baseline="30000" dirty="0" smtClean="0">
                <a:solidFill>
                  <a:srgbClr val="C00000"/>
                </a:solidFill>
              </a:rPr>
              <a:t>-1</a:t>
            </a:r>
            <a:r>
              <a:rPr lang="en-GB" sz="2000" b="1" baseline="-25000" dirty="0" smtClean="0">
                <a:solidFill>
                  <a:srgbClr val="C00000"/>
                </a:solidFill>
              </a:rPr>
              <a:t>(</a:t>
            </a:r>
            <a:r>
              <a:rPr lang="en-GB" sz="2000" b="1" baseline="-25000" dirty="0" err="1" smtClean="0">
                <a:solidFill>
                  <a:srgbClr val="C00000"/>
                </a:solidFill>
              </a:rPr>
              <a:t>e,N</a:t>
            </a:r>
            <a:r>
              <a:rPr lang="en-GB" sz="2000" b="1" baseline="-25000" dirty="0" smtClean="0">
                <a:solidFill>
                  <a:srgbClr val="C00000"/>
                </a:solidFill>
              </a:rPr>
              <a:t>)</a:t>
            </a:r>
            <a:r>
              <a:rPr lang="en-US" sz="2000" b="1" dirty="0" smtClean="0">
                <a:solidFill>
                  <a:srgbClr val="C00000"/>
                </a:solidFill>
              </a:rPr>
              <a:t> (y) mod N = </a:t>
            </a:r>
            <a:r>
              <a:rPr lang="en-US" sz="2000" b="1" dirty="0" err="1" smtClean="0">
                <a:solidFill>
                  <a:srgbClr val="C00000"/>
                </a:solidFill>
              </a:rPr>
              <a:t>y</a:t>
            </a:r>
            <a:r>
              <a:rPr lang="en-US" sz="2000" b="1" baseline="30000" dirty="0" err="1" smtClean="0">
                <a:solidFill>
                  <a:srgbClr val="C00000"/>
                </a:solidFill>
              </a:rPr>
              <a:t>d</a:t>
            </a:r>
            <a:r>
              <a:rPr lang="en-US" sz="2000" b="1" dirty="0" smtClean="0">
                <a:solidFill>
                  <a:srgbClr val="C00000"/>
                </a:solidFill>
              </a:rPr>
              <a:t> mod 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5181600"/>
            <a:ext cx="8286808" cy="830997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RSA assumption</a:t>
            </a:r>
          </a:p>
          <a:p>
            <a:pPr algn="ctr"/>
            <a:r>
              <a:rPr lang="en-US" sz="2400" dirty="0" smtClean="0"/>
              <a:t>All </a:t>
            </a:r>
            <a:r>
              <a:rPr lang="en-US" sz="2400" b="1" dirty="0" smtClean="0"/>
              <a:t>PPT</a:t>
            </a:r>
            <a:r>
              <a:rPr lang="en-US" sz="2400" dirty="0" smtClean="0"/>
              <a:t> adversaries win above game with </a:t>
            </a:r>
            <a:r>
              <a:rPr lang="en-US" sz="2400" b="1" dirty="0" smtClean="0"/>
              <a:t>negligible </a:t>
            </a:r>
            <a:r>
              <a:rPr lang="en-US" sz="2400" dirty="0" smtClean="0"/>
              <a:t>probability.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00496" y="773668"/>
            <a:ext cx="22072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security parameter 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en-US" b="1" baseline="30000" dirty="0" smtClean="0">
                <a:solidFill>
                  <a:srgbClr val="C00000"/>
                </a:solidFill>
              </a:rPr>
              <a:t>k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6207703" y="958334"/>
            <a:ext cx="578875" cy="101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  <a:endCxn id="8" idx="0"/>
          </p:cNvCxnSpPr>
          <p:nvPr/>
        </p:nvCxnSpPr>
        <p:spPr>
          <a:xfrm flipH="1">
            <a:off x="1657909" y="958334"/>
            <a:ext cx="2342587" cy="1146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"/>
          <p:cNvSpPr txBox="1"/>
          <p:nvPr/>
        </p:nvSpPr>
        <p:spPr>
          <a:xfrm>
            <a:off x="304800" y="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RSA assumption (Game 1)</a:t>
            </a:r>
            <a:endParaRPr lang="en-US" sz="44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8" name="Picture 2" descr="devil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81000" y="6210355"/>
            <a:ext cx="853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Factoring harder than </a:t>
            </a:r>
            <a:r>
              <a:rPr lang="en-US" sz="2800" dirty="0" smtClean="0">
                <a:latin typeface="Arial"/>
                <a:cs typeface="Arial"/>
                <a:sym typeface="Wingdings"/>
              </a:rPr>
              <a:t>RSA assumption</a:t>
            </a: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36DA8278-8F4F-44C3-A7E1-BA3F58CF8BC2}" type="slidenum">
              <a:rPr lang="en-US" sz="2000" smtClean="0"/>
              <a:pPr algn="r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0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/>
      <p:bldP spid="12" grpId="0" animBg="1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020944"/>
              </p:ext>
            </p:extLst>
          </p:nvPr>
        </p:nvGraphicFramePr>
        <p:xfrm>
          <a:off x="990600" y="5648960"/>
          <a:ext cx="25003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41"/>
                <a:gridCol w="312541"/>
                <a:gridCol w="312541"/>
                <a:gridCol w="312541"/>
                <a:gridCol w="312541"/>
                <a:gridCol w="312541"/>
                <a:gridCol w="312541"/>
                <a:gridCol w="31254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3347260" y="5257800"/>
            <a:ext cx="5540" cy="3919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6100778" y="8858891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x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776550" y="4876800"/>
            <a:ext cx="1143008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LSB(x)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49530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other words: </a:t>
            </a:r>
            <a:r>
              <a:rPr lang="en-US" sz="3200" b="1" dirty="0" smtClean="0">
                <a:solidFill>
                  <a:srgbClr val="C00000"/>
                </a:solidFill>
              </a:rPr>
              <a:t>LSB(x) = x mod 2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304800" y="76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Hardcore bits of RSA</a:t>
            </a:r>
            <a:endParaRPr lang="en-US" sz="44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848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Arial"/>
                <a:cs typeface="Arial"/>
                <a:sym typeface="Wingdings"/>
              </a:rPr>
              <a:t>RSA assumption says: hard to compute </a:t>
            </a:r>
            <a:r>
              <a:rPr lang="en-US" sz="3000" b="1" dirty="0">
                <a:solidFill>
                  <a:schemeClr val="accent2"/>
                </a:solidFill>
                <a:latin typeface="Arial"/>
                <a:cs typeface="Arial"/>
                <a:sym typeface="Wingdings"/>
              </a:rPr>
              <a:t>x</a:t>
            </a:r>
            <a:r>
              <a:rPr lang="en-US" sz="3000" b="1" dirty="0" smtClean="0">
                <a:solidFill>
                  <a:schemeClr val="accent2"/>
                </a:solidFill>
                <a:latin typeface="Arial"/>
                <a:cs typeface="Arial"/>
                <a:sym typeface="Wingdings"/>
              </a:rPr>
              <a:t>:=</a:t>
            </a:r>
            <a:r>
              <a:rPr lang="en-US" sz="3000" b="1" dirty="0" err="1">
                <a:solidFill>
                  <a:schemeClr val="accent2"/>
                </a:solidFill>
                <a:latin typeface="Arial"/>
                <a:cs typeface="Arial"/>
                <a:sym typeface="Wingdings"/>
              </a:rPr>
              <a:t>y</a:t>
            </a:r>
            <a:r>
              <a:rPr lang="en-US" sz="3000" b="1" baseline="30000" dirty="0" err="1" smtClean="0">
                <a:solidFill>
                  <a:schemeClr val="accent2"/>
                </a:solidFill>
                <a:latin typeface="Arial"/>
                <a:cs typeface="Arial"/>
                <a:sym typeface="Wingdings"/>
              </a:rPr>
              <a:t>d</a:t>
            </a:r>
            <a:r>
              <a:rPr lang="en-US" sz="3000" b="1" dirty="0" smtClean="0">
                <a:solidFill>
                  <a:schemeClr val="accent2"/>
                </a:solidFill>
                <a:latin typeface="Arial"/>
                <a:cs typeface="Arial"/>
                <a:sym typeface="Wingdings"/>
              </a:rPr>
              <a:t> </a:t>
            </a:r>
          </a:p>
          <a:p>
            <a:endParaRPr lang="en-US" sz="1200" dirty="0" smtClean="0">
              <a:latin typeface="Arial"/>
              <a:cs typeface="Arial"/>
              <a:sym typeface="Wingdings"/>
            </a:endParaRPr>
          </a:p>
          <a:p>
            <a:r>
              <a:rPr lang="en-US" sz="3000" dirty="0">
                <a:latin typeface="Arial"/>
                <a:cs typeface="Arial"/>
                <a:sym typeface="Wingdings"/>
              </a:rPr>
              <a:t>M</a:t>
            </a:r>
            <a:r>
              <a:rPr lang="en-US" sz="3000" dirty="0" smtClean="0">
                <a:latin typeface="Arial"/>
                <a:cs typeface="Arial"/>
                <a:sym typeface="Wingdings"/>
              </a:rPr>
              <a:t>aybe it is easy to compute some predicate of </a:t>
            </a:r>
            <a:r>
              <a:rPr lang="en-US" sz="3000" b="1" dirty="0">
                <a:solidFill>
                  <a:srgbClr val="C0504D"/>
                </a:solidFill>
                <a:latin typeface="Arial"/>
                <a:cs typeface="Arial"/>
                <a:sym typeface="Wingdings"/>
              </a:rPr>
              <a:t>x</a:t>
            </a:r>
            <a:r>
              <a:rPr lang="en-US" sz="3000" b="1" dirty="0" smtClean="0">
                <a:solidFill>
                  <a:srgbClr val="C0504D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3000" dirty="0" smtClean="0">
                <a:latin typeface="Arial"/>
                <a:cs typeface="Arial"/>
                <a:sym typeface="Wingdings"/>
              </a:rPr>
              <a:t>?</a:t>
            </a:r>
          </a:p>
        </p:txBody>
      </p:sp>
      <p:pic>
        <p:nvPicPr>
          <p:cNvPr id="16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85800" y="2286000"/>
            <a:ext cx="1357322" cy="914400"/>
            <a:chOff x="3557574" y="3505200"/>
            <a:chExt cx="1357322" cy="1004910"/>
          </a:xfrm>
        </p:grpSpPr>
        <p:sp>
          <p:nvSpPr>
            <p:cNvPr id="14" name="Left Arrow 13"/>
            <p:cNvSpPr/>
            <p:nvPr/>
          </p:nvSpPr>
          <p:spPr>
            <a:xfrm rot="10800000">
              <a:off x="3557574" y="3505200"/>
              <a:ext cx="1357322" cy="1004910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81400" y="3793288"/>
              <a:ext cx="1015093" cy="439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C0504D"/>
                  </a:solidFill>
                  <a:latin typeface="Arial"/>
                  <a:cs typeface="Arial"/>
                  <a:sym typeface="Wingdings"/>
                </a:rPr>
                <a:t>(</a:t>
              </a:r>
              <a:r>
                <a:rPr lang="en-US" sz="2000" b="1" dirty="0" err="1" smtClean="0">
                  <a:solidFill>
                    <a:srgbClr val="C0504D"/>
                  </a:solidFill>
                  <a:latin typeface="Arial"/>
                  <a:cs typeface="Arial"/>
                  <a:sym typeface="Wingdings"/>
                </a:rPr>
                <a:t>N,e,y</a:t>
              </a:r>
              <a:r>
                <a:rPr lang="en-US" sz="2000" b="1" dirty="0" smtClean="0">
                  <a:solidFill>
                    <a:srgbClr val="C0504D"/>
                  </a:solidFill>
                  <a:latin typeface="Arial"/>
                  <a:cs typeface="Arial"/>
                  <a:sym typeface="Wingdings"/>
                </a:rPr>
                <a:t>)</a:t>
              </a:r>
              <a:endParaRPr lang="en-US" b="1" dirty="0">
                <a:solidFill>
                  <a:srgbClr val="C0504D"/>
                </a:solidFill>
                <a:latin typeface="Arial"/>
                <a:cs typeface="Arial"/>
                <a:sym typeface="Wingding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52800" y="2438401"/>
            <a:ext cx="2971800" cy="609600"/>
            <a:chOff x="3557574" y="3672686"/>
            <a:chExt cx="2971800" cy="669940"/>
          </a:xfrm>
        </p:grpSpPr>
        <p:sp>
          <p:nvSpPr>
            <p:cNvPr id="20" name="Left Arrow 19"/>
            <p:cNvSpPr/>
            <p:nvPr/>
          </p:nvSpPr>
          <p:spPr>
            <a:xfrm rot="10800000">
              <a:off x="3557574" y="3672686"/>
              <a:ext cx="914400" cy="669940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48174" y="3819168"/>
              <a:ext cx="1981200" cy="439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C0504D"/>
                  </a:solidFill>
                  <a:latin typeface="Arial"/>
                  <a:cs typeface="Arial"/>
                  <a:sym typeface="Wingdings"/>
                </a:rPr>
                <a:t>f(x)</a:t>
              </a:r>
              <a:endParaRPr lang="en-US" b="1" dirty="0">
                <a:solidFill>
                  <a:srgbClr val="C0504D"/>
                </a:solidFill>
                <a:latin typeface="Arial"/>
                <a:cs typeface="Arial"/>
                <a:sym typeface="Wingdings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105400" y="2286000"/>
            <a:ext cx="403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  <a:sym typeface="Wingdings"/>
              </a:rPr>
              <a:t>Example: </a:t>
            </a:r>
          </a:p>
          <a:p>
            <a:r>
              <a:rPr lang="en-US" sz="2800" b="1" dirty="0" smtClean="0">
                <a:solidFill>
                  <a:srgbClr val="C0504D"/>
                </a:solidFill>
                <a:latin typeface="Arial"/>
                <a:cs typeface="Arial"/>
                <a:sym typeface="Wingdings"/>
              </a:rPr>
              <a:t>Jacobi(x) := Jacobi(y)</a:t>
            </a:r>
            <a:endParaRPr lang="en-US" sz="2800" b="1" baseline="30000" dirty="0">
              <a:solidFill>
                <a:srgbClr val="C0504D"/>
              </a:solidFill>
              <a:latin typeface="Arial"/>
              <a:cs typeface="Arial"/>
              <a:sym typeface="Wingding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3429000"/>
            <a:ext cx="9067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Arial"/>
                <a:cs typeface="Arial"/>
                <a:sym typeface="Wingdings"/>
              </a:rPr>
              <a:t>Hardcore bits = “bits that are hardest to compute”</a:t>
            </a:r>
          </a:p>
          <a:p>
            <a:endParaRPr lang="en-US" sz="1400" dirty="0" smtClean="0">
              <a:latin typeface="Arial"/>
              <a:cs typeface="Arial"/>
              <a:sym typeface="Wingdings"/>
            </a:endParaRPr>
          </a:p>
          <a:p>
            <a:r>
              <a:rPr lang="en-US" sz="3000" dirty="0" smtClean="0">
                <a:latin typeface="Arial"/>
                <a:cs typeface="Arial"/>
                <a:sym typeface="Wingdings"/>
              </a:rPr>
              <a:t>Hardcore bits of RSA: Least significant bit of </a:t>
            </a:r>
            <a:r>
              <a:rPr lang="en-US" sz="3000" b="1" dirty="0" smtClean="0">
                <a:solidFill>
                  <a:srgbClr val="C0504D"/>
                </a:solidFill>
                <a:latin typeface="Arial"/>
                <a:cs typeface="Arial"/>
                <a:sym typeface="Wingdings"/>
              </a:rPr>
              <a:t>x</a:t>
            </a:r>
            <a:r>
              <a:rPr lang="en-US" sz="3000" dirty="0" smtClean="0">
                <a:latin typeface="Arial"/>
                <a:cs typeface="Arial"/>
                <a:sym typeface="Wingdings"/>
              </a:rPr>
              <a:t>!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36DA8278-8F4F-44C3-A7E1-BA3F58CF8BC2}" type="slidenum">
              <a:rPr lang="en-US" smtClean="0"/>
              <a:pPr algn="r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9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2" grpId="0" build="p"/>
      <p:bldP spid="23" grpId="0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/>
        </p:nvSpPr>
        <p:spPr>
          <a:xfrm>
            <a:off x="304800" y="76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Hardcore bit: Game 2</a:t>
            </a:r>
            <a:endParaRPr lang="en-US" sz="44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3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128714"/>
            <a:ext cx="2002325" cy="1837853"/>
          </a:xfrm>
          <a:prstGeom prst="rect">
            <a:avLst/>
          </a:prstGeom>
          <a:noFill/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7000892" y="985838"/>
            <a:ext cx="758605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dirty="0"/>
              <a:t>oracle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286248" y="2200284"/>
            <a:ext cx="4572000" cy="163121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r>
              <a:rPr lang="en-US" sz="2000" dirty="0" smtClean="0"/>
              <a:t>choose: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N = </a:t>
            </a:r>
            <a:r>
              <a:rPr lang="en-US" sz="2000" b="1" dirty="0" err="1" smtClean="0">
                <a:solidFill>
                  <a:srgbClr val="C00000"/>
                </a:solidFill>
              </a:rPr>
              <a:t>pq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where </a:t>
            </a:r>
            <a:r>
              <a:rPr lang="en-US" sz="2000" b="1" dirty="0" smtClean="0">
                <a:solidFill>
                  <a:srgbClr val="C00000"/>
                </a:solidFill>
              </a:rPr>
              <a:t>p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rgbClr val="C00000"/>
                </a:solidFill>
              </a:rPr>
              <a:t>q</a:t>
            </a:r>
            <a:r>
              <a:rPr lang="en-US" sz="2000" dirty="0" smtClean="0"/>
              <a:t> are random primes such that  </a:t>
            </a:r>
            <a:r>
              <a:rPr lang="en-US" sz="2000" b="1" dirty="0" smtClean="0">
                <a:solidFill>
                  <a:srgbClr val="C00000"/>
                </a:solidFill>
              </a:rPr>
              <a:t>|p| = |q| = k</a:t>
            </a:r>
            <a:endParaRPr lang="en-US" sz="2000" baseline="30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y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–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a random element of </a:t>
            </a:r>
            <a:r>
              <a:rPr lang="en-GB" sz="2000" b="1" dirty="0" smtClean="0">
                <a:solidFill>
                  <a:srgbClr val="C00000"/>
                </a:solidFill>
                <a:cs typeface="Arial" pitchFamily="34" charset="0"/>
              </a:rPr>
              <a:t>Z</a:t>
            </a:r>
            <a:r>
              <a:rPr lang="en-GB" sz="2000" b="1" baseline="-25000" dirty="0" smtClean="0">
                <a:solidFill>
                  <a:srgbClr val="C00000"/>
                </a:solidFill>
                <a:cs typeface="Arial" pitchFamily="34" charset="0"/>
              </a:rPr>
              <a:t>N</a:t>
            </a:r>
            <a:r>
              <a:rPr lang="en-GB" sz="2000" b="1" dirty="0" smtClean="0">
                <a:solidFill>
                  <a:srgbClr val="C00000"/>
                </a:solidFill>
              </a:rPr>
              <a:t>*</a:t>
            </a:r>
            <a:r>
              <a:rPr lang="it-IT" sz="2000" dirty="0" smtClean="0">
                <a:solidFill>
                  <a:srgbClr val="C00000"/>
                </a:solidFill>
                <a:cs typeface="Arial"/>
              </a:rPr>
              <a:t> 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C00000"/>
                </a:solidFill>
                <a:cs typeface="Arial"/>
              </a:rPr>
              <a:t>e </a:t>
            </a:r>
            <a:r>
              <a:rPr lang="en-US" sz="2000" dirty="0" smtClean="0">
                <a:solidFill>
                  <a:srgbClr val="C00000"/>
                </a:solidFill>
              </a:rPr>
              <a:t>– </a:t>
            </a:r>
            <a:r>
              <a:rPr lang="it-IT" sz="2000" dirty="0" err="1" smtClean="0">
                <a:cs typeface="Arial"/>
              </a:rPr>
              <a:t>is</a:t>
            </a:r>
            <a:r>
              <a:rPr lang="it-IT" sz="2000" dirty="0" smtClean="0">
                <a:cs typeface="Arial"/>
              </a:rPr>
              <a:t> </a:t>
            </a:r>
            <a:r>
              <a:rPr lang="it-IT" sz="2000" dirty="0" err="1" smtClean="0">
                <a:cs typeface="Arial"/>
              </a:rPr>
              <a:t>random</a:t>
            </a:r>
            <a:r>
              <a:rPr lang="it-IT" sz="2000" dirty="0" smtClean="0">
                <a:cs typeface="Arial"/>
              </a:rPr>
              <a:t> </a:t>
            </a:r>
            <a:r>
              <a:rPr lang="it-IT" sz="2000" dirty="0" err="1" smtClean="0">
                <a:cs typeface="Arial"/>
              </a:rPr>
              <a:t>element</a:t>
            </a:r>
            <a:r>
              <a:rPr lang="it-IT" sz="2000" dirty="0" smtClean="0">
                <a:cs typeface="Arial"/>
              </a:rPr>
              <a:t> </a:t>
            </a:r>
            <a:r>
              <a:rPr lang="it-IT" sz="2000" dirty="0" err="1" smtClean="0">
                <a:cs typeface="Arial"/>
              </a:rPr>
              <a:t>of</a:t>
            </a:r>
            <a:r>
              <a:rPr lang="it-IT" sz="2000" dirty="0" smtClean="0">
                <a:cs typeface="Arial"/>
              </a:rPr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Z</a:t>
            </a:r>
            <a:r>
              <a:rPr lang="el-GR" sz="2000" b="1" baseline="-25000" dirty="0" smtClean="0">
                <a:solidFill>
                  <a:srgbClr val="C00000"/>
                </a:solidFill>
                <a:cs typeface="Arial" pitchFamily="34" charset="0"/>
              </a:rPr>
              <a:t>φ</a:t>
            </a:r>
            <a:r>
              <a:rPr lang="it-IT" sz="2000" b="1" baseline="-25000" dirty="0" smtClean="0">
                <a:solidFill>
                  <a:srgbClr val="C00000"/>
                </a:solidFill>
                <a:cs typeface="Arial" pitchFamily="34" charset="0"/>
              </a:rPr>
              <a:t>(N)</a:t>
            </a:r>
            <a:r>
              <a:rPr lang="it-IT" sz="2000" b="1" dirty="0" smtClean="0">
                <a:solidFill>
                  <a:srgbClr val="C00000"/>
                </a:solidFill>
                <a:cs typeface="Arial" pitchFamily="34" charset="0"/>
              </a:rPr>
              <a:t>*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219200" y="1905016"/>
            <a:ext cx="1096518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dirty="0" err="1" smtClean="0"/>
              <a:t>adversary</a:t>
            </a:r>
            <a:endParaRPr lang="en-US" dirty="0"/>
          </a:p>
        </p:txBody>
      </p:sp>
      <p:sp>
        <p:nvSpPr>
          <p:cNvPr id="27" name="Left Arrow 26"/>
          <p:cNvSpPr/>
          <p:nvPr/>
        </p:nvSpPr>
        <p:spPr>
          <a:xfrm>
            <a:off x="2667000" y="2286016"/>
            <a:ext cx="1357322" cy="128588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(</a:t>
            </a:r>
            <a:r>
              <a:rPr lang="en-US" sz="2000" b="1" dirty="0" err="1" smtClean="0">
                <a:solidFill>
                  <a:srgbClr val="C00000"/>
                </a:solidFill>
              </a:rPr>
              <a:t>y,e,N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609600" y="3429016"/>
            <a:ext cx="2143140" cy="92869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outputs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b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" y="43434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dversary </a:t>
            </a:r>
            <a:r>
              <a:rPr lang="en-US" sz="2400" b="1" dirty="0" smtClean="0">
                <a:solidFill>
                  <a:srgbClr val="002060"/>
                </a:solidFill>
              </a:rPr>
              <a:t>wins</a:t>
            </a:r>
            <a:r>
              <a:rPr lang="en-US" sz="2400" b="1" dirty="0" smtClean="0"/>
              <a:t> </a:t>
            </a:r>
            <a:r>
              <a:rPr lang="en-US" sz="2400" dirty="0" smtClean="0"/>
              <a:t>if </a:t>
            </a:r>
            <a:r>
              <a:rPr lang="en-US" sz="2400" b="1" dirty="0" smtClean="0">
                <a:solidFill>
                  <a:srgbClr val="C00000"/>
                </a:solidFill>
              </a:rPr>
              <a:t>b</a:t>
            </a:r>
            <a:r>
              <a:rPr lang="en-US" sz="2400" dirty="0" smtClean="0"/>
              <a:t> is the </a:t>
            </a:r>
            <a:r>
              <a:rPr lang="en-US" sz="2400" b="1" dirty="0" smtClean="0">
                <a:solidFill>
                  <a:srgbClr val="0070C0"/>
                </a:solidFill>
              </a:rPr>
              <a:t>least significant bit </a:t>
            </a:r>
            <a:r>
              <a:rPr lang="en-US" sz="2400" dirty="0" smtClean="0"/>
              <a:t>of </a:t>
            </a:r>
            <a:r>
              <a:rPr lang="en-US" sz="2400" b="1" dirty="0">
                <a:solidFill>
                  <a:srgbClr val="C00000"/>
                </a:solidFill>
              </a:rPr>
              <a:t>x</a:t>
            </a:r>
            <a:r>
              <a:rPr lang="en-US" sz="2400" b="1" dirty="0" smtClean="0">
                <a:solidFill>
                  <a:srgbClr val="C00000"/>
                </a:solidFill>
              </a:rPr>
              <a:t>= </a:t>
            </a:r>
            <a:r>
              <a:rPr lang="en-GB" sz="2400" b="1" dirty="0" smtClean="0">
                <a:solidFill>
                  <a:srgbClr val="C00000"/>
                </a:solidFill>
              </a:rPr>
              <a:t>RSA</a:t>
            </a:r>
            <a:r>
              <a:rPr lang="en-GB" sz="2400" b="1" baseline="30000" dirty="0" smtClean="0">
                <a:solidFill>
                  <a:srgbClr val="C00000"/>
                </a:solidFill>
              </a:rPr>
              <a:t>-1</a:t>
            </a:r>
            <a:r>
              <a:rPr lang="en-GB" sz="2400" b="1" baseline="-25000" dirty="0" smtClean="0">
                <a:solidFill>
                  <a:srgbClr val="C00000"/>
                </a:solidFill>
              </a:rPr>
              <a:t>(</a:t>
            </a:r>
            <a:r>
              <a:rPr lang="en-GB" sz="2400" b="1" baseline="-25000" dirty="0" err="1" smtClean="0">
                <a:solidFill>
                  <a:srgbClr val="C00000"/>
                </a:solidFill>
              </a:rPr>
              <a:t>e,N</a:t>
            </a:r>
            <a:r>
              <a:rPr lang="en-GB" sz="2400" b="1" baseline="-25000" dirty="0" smtClean="0">
                <a:solidFill>
                  <a:srgbClr val="C00000"/>
                </a:solidFill>
              </a:rPr>
              <a:t>)</a:t>
            </a:r>
            <a:r>
              <a:rPr lang="en-US" sz="2400" b="1" dirty="0" smtClean="0">
                <a:solidFill>
                  <a:srgbClr val="C00000"/>
                </a:solidFill>
              </a:rPr>
              <a:t> (y) mod 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00496" y="914400"/>
            <a:ext cx="22072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security parameter 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en-US" b="1" baseline="30000" dirty="0" smtClean="0">
                <a:solidFill>
                  <a:srgbClr val="C00000"/>
                </a:solidFill>
              </a:rPr>
              <a:t>k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6207703" y="1099066"/>
            <a:ext cx="578875" cy="101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0" idx="1"/>
          </p:cNvCxnSpPr>
          <p:nvPr/>
        </p:nvCxnSpPr>
        <p:spPr>
          <a:xfrm flipH="1">
            <a:off x="2209800" y="1099066"/>
            <a:ext cx="1790696" cy="72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devil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1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ular Callout 33"/>
          <p:cNvSpPr/>
          <p:nvPr/>
        </p:nvSpPr>
        <p:spPr>
          <a:xfrm>
            <a:off x="381000" y="5029200"/>
            <a:ext cx="8610600" cy="1447800"/>
          </a:xfrm>
          <a:prstGeom prst="wedgeRectCallout">
            <a:avLst>
              <a:gd name="adj1" fmla="val -30645"/>
              <a:gd name="adj2" fmla="val -4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it-IT" sz="2000" b="1" dirty="0"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" y="5188803"/>
            <a:ext cx="86106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/>
                <a:cs typeface="Arial"/>
                <a:sym typeface="Wingdings"/>
              </a:rPr>
              <a:t>We say that LSB is </a:t>
            </a:r>
            <a:r>
              <a:rPr lang="en-US" sz="2400" b="1" dirty="0" smtClean="0">
                <a:solidFill>
                  <a:schemeClr val="accent1"/>
                </a:solidFill>
                <a:latin typeface="Arial"/>
                <a:cs typeface="Arial"/>
                <a:sym typeface="Wingdings"/>
              </a:rPr>
              <a:t>hardcore bit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 of RSA function if for all PPT adversaries, we have: </a:t>
            </a:r>
          </a:p>
          <a:p>
            <a:r>
              <a:rPr lang="en-US" sz="2400" dirty="0">
                <a:latin typeface="Arial"/>
                <a:cs typeface="Arial"/>
                <a:sym typeface="Wingdings"/>
              </a:rPr>
              <a:t>	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	</a:t>
            </a:r>
            <a:r>
              <a:rPr lang="en-US" sz="2400" b="1" dirty="0" err="1" smtClean="0">
                <a:solidFill>
                  <a:srgbClr val="C0504D"/>
                </a:solidFill>
                <a:latin typeface="Arial"/>
                <a:cs typeface="Arial"/>
                <a:sym typeface="Wingdings"/>
              </a:rPr>
              <a:t>Pr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  <a:sym typeface="Wingdings"/>
              </a:rPr>
              <a:t>[LSB(x)=b] ≤ 0.5 + </a:t>
            </a:r>
            <a:r>
              <a:rPr lang="en-US" sz="2400" b="1" dirty="0" err="1" smtClean="0">
                <a:solidFill>
                  <a:srgbClr val="C0504D"/>
                </a:solidFill>
                <a:latin typeface="Arial"/>
                <a:cs typeface="Arial"/>
                <a:sym typeface="Wingdings"/>
              </a:rPr>
              <a:t>negl</a:t>
            </a:r>
            <a:r>
              <a:rPr lang="en-US" sz="2400" b="1" dirty="0" smtClean="0">
                <a:solidFill>
                  <a:srgbClr val="C0504D"/>
                </a:solidFill>
                <a:latin typeface="Arial"/>
                <a:cs typeface="Arial"/>
                <a:sym typeface="Wingdings"/>
              </a:rPr>
              <a:t>(k)</a:t>
            </a:r>
            <a:endParaRPr lang="en-US" sz="24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3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770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36DA8278-8F4F-44C3-A7E1-BA3F58CF8BC2}" type="slidenum">
              <a:rPr lang="en-US" smtClean="0"/>
              <a:pPr algn="r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2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4" grpId="0" animBg="1"/>
      <p:bldP spid="3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0" name="TextBox 3"/>
          <p:cNvSpPr txBox="1"/>
          <p:nvPr/>
        </p:nvSpPr>
        <p:spPr>
          <a:xfrm>
            <a:off x="304800" y="76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Rest of the talk</a:t>
            </a:r>
            <a:endParaRPr lang="en-US" sz="44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1143000"/>
            <a:ext cx="8839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 smtClean="0">
                <a:latin typeface="Arial"/>
                <a:cs typeface="Arial"/>
              </a:rPr>
              <a:t>Goal: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build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semantically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secure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encryption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based</a:t>
            </a:r>
            <a:r>
              <a:rPr lang="de-DE" sz="3200" dirty="0" smtClean="0">
                <a:latin typeface="Arial"/>
                <a:cs typeface="Arial"/>
              </a:rPr>
              <a:t> on RSA </a:t>
            </a:r>
            <a:r>
              <a:rPr lang="de-DE" sz="3200" dirty="0" err="1" smtClean="0">
                <a:latin typeface="Arial"/>
                <a:cs typeface="Arial"/>
              </a:rPr>
              <a:t>assumption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2704743"/>
            <a:ext cx="85344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de-DE" sz="3000" dirty="0" smtClean="0">
                <a:latin typeface="Arial"/>
                <a:cs typeface="Arial"/>
              </a:rPr>
              <a:t>RSA </a:t>
            </a:r>
            <a:r>
              <a:rPr lang="de-DE" sz="3000" dirty="0" err="1" smtClean="0">
                <a:latin typeface="Arial"/>
                <a:cs typeface="Arial"/>
              </a:rPr>
              <a:t>assumption</a:t>
            </a:r>
            <a:r>
              <a:rPr lang="de-DE" sz="3000" dirty="0" smtClean="0">
                <a:latin typeface="Arial"/>
                <a:cs typeface="Arial"/>
              </a:rPr>
              <a:t> &amp; </a:t>
            </a:r>
            <a:r>
              <a:rPr lang="de-DE" sz="3000" dirty="0" err="1" smtClean="0">
                <a:latin typeface="Arial"/>
                <a:cs typeface="Arial"/>
              </a:rPr>
              <a:t>harcore</a:t>
            </a:r>
            <a:r>
              <a:rPr lang="de-DE" sz="3000" dirty="0" smtClean="0">
                <a:latin typeface="Arial"/>
                <a:cs typeface="Arial"/>
              </a:rPr>
              <a:t> </a:t>
            </a:r>
            <a:r>
              <a:rPr lang="de-DE" sz="3000" dirty="0" err="1" smtClean="0">
                <a:latin typeface="Arial"/>
                <a:cs typeface="Arial"/>
              </a:rPr>
              <a:t>bits</a:t>
            </a:r>
            <a:endParaRPr lang="de-DE" sz="3000" dirty="0" smtClean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endParaRPr lang="de-DE" sz="3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de-DE" sz="3000" dirty="0" smtClean="0">
                <a:latin typeface="Arial"/>
                <a:cs typeface="Arial"/>
              </a:rPr>
              <a:t>Hardcore </a:t>
            </a:r>
            <a:r>
              <a:rPr lang="de-DE" sz="3000" dirty="0" err="1" smtClean="0">
                <a:latin typeface="Arial"/>
                <a:cs typeface="Arial"/>
              </a:rPr>
              <a:t>bits</a:t>
            </a:r>
            <a:r>
              <a:rPr lang="de-DE" sz="3000" dirty="0" smtClean="0">
                <a:latin typeface="Arial"/>
                <a:cs typeface="Arial"/>
              </a:rPr>
              <a:t> 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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semantic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security</a:t>
            </a:r>
            <a:endParaRPr lang="de-DE" sz="3000" dirty="0" smtClean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endParaRPr lang="de-DE" sz="3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de-DE" sz="3000" dirty="0" smtClean="0">
                <a:latin typeface="Arial"/>
                <a:cs typeface="Arial"/>
              </a:rPr>
              <a:t>RSA </a:t>
            </a:r>
            <a:r>
              <a:rPr lang="de-DE" sz="3000" dirty="0" err="1" smtClean="0">
                <a:latin typeface="Arial"/>
                <a:cs typeface="Arial"/>
              </a:rPr>
              <a:t>assumption</a:t>
            </a:r>
            <a:r>
              <a:rPr lang="de-DE" sz="3000" dirty="0" smtClean="0">
                <a:latin typeface="Arial"/>
                <a:cs typeface="Arial"/>
              </a:rPr>
              <a:t> 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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existence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of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hardcore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bits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05200" y="56388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implies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0944" y="5542002"/>
            <a:ext cx="85344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dirty="0" smtClean="0">
                <a:latin typeface="Arial"/>
                <a:cs typeface="Arial"/>
              </a:rPr>
              <a:t>RSA </a:t>
            </a:r>
            <a:r>
              <a:rPr lang="de-DE" sz="3000" dirty="0" err="1" smtClean="0">
                <a:latin typeface="Arial"/>
                <a:cs typeface="Arial"/>
              </a:rPr>
              <a:t>assumption</a:t>
            </a:r>
            <a:r>
              <a:rPr lang="de-DE" sz="3000" dirty="0" smtClean="0">
                <a:latin typeface="Arial"/>
                <a:cs typeface="Arial"/>
              </a:rPr>
              <a:t>               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semantic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security</a:t>
            </a:r>
            <a:endParaRPr lang="de-DE" sz="3000" dirty="0" smtClean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581400"/>
            <a:ext cx="7239000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/>
        </p:nvSpPr>
        <p:spPr>
          <a:xfrm>
            <a:off x="304800" y="76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Why are hardcore bits useful?</a:t>
            </a:r>
            <a:endParaRPr lang="en-US" sz="44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191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N,e</a:t>
            </a:r>
            <a:r>
              <a:rPr lang="en-US" b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– public key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N,d</a:t>
            </a:r>
            <a:r>
              <a:rPr lang="en-US" b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– private key</a:t>
            </a:r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Enc</a:t>
            </a:r>
            <a:r>
              <a:rPr lang="en-US" b="1" baseline="30000" dirty="0" smtClean="0">
                <a:solidFill>
                  <a:srgbClr val="C00000"/>
                </a:solidFill>
              </a:rPr>
              <a:t>1</a:t>
            </a:r>
            <a:r>
              <a:rPr lang="en-US" b="1" baseline="-25000" dirty="0" smtClean="0">
                <a:solidFill>
                  <a:srgbClr val="C00000"/>
                </a:solidFill>
              </a:rPr>
              <a:t>(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N,e</a:t>
            </a:r>
            <a:r>
              <a:rPr lang="en-US" b="1" baseline="-25000" dirty="0" smtClean="0">
                <a:solidFill>
                  <a:srgbClr val="C00000"/>
                </a:solidFill>
              </a:rPr>
              <a:t>)</a:t>
            </a:r>
            <a:r>
              <a:rPr lang="en-US" b="1" dirty="0" smtClean="0">
                <a:solidFill>
                  <a:srgbClr val="C00000"/>
                </a:solidFill>
              </a:rPr>
              <a:t>(b) = </a:t>
            </a:r>
            <a:r>
              <a:rPr lang="en-US" b="1" dirty="0" err="1" smtClean="0">
                <a:solidFill>
                  <a:srgbClr val="C00000"/>
                </a:solidFill>
              </a:rPr>
              <a:t>x</a:t>
            </a:r>
            <a:r>
              <a:rPr lang="en-US" b="1" baseline="30000" dirty="0" err="1" smtClean="0">
                <a:solidFill>
                  <a:srgbClr val="C00000"/>
                </a:solidFill>
              </a:rPr>
              <a:t>e</a:t>
            </a:r>
            <a:r>
              <a:rPr lang="en-US" b="1" baseline="30000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m</a:t>
            </a:r>
            <a:r>
              <a:rPr lang="en-US" b="1" dirty="0" smtClean="0">
                <a:solidFill>
                  <a:srgbClr val="C00000"/>
                </a:solidFill>
              </a:rPr>
              <a:t>od N,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 Z</a:t>
            </a:r>
            <a:r>
              <a:rPr lang="en-US" b="1" baseline="-25000" dirty="0" smtClean="0">
                <a:solidFill>
                  <a:srgbClr val="C00000"/>
                </a:solidFill>
                <a:sym typeface="Symbol"/>
              </a:rPr>
              <a:t>N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*</a:t>
            </a:r>
            <a:r>
              <a:rPr lang="en-US" b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is random such that </a:t>
            </a:r>
            <a:r>
              <a:rPr lang="en-US" b="1" dirty="0" smtClean="0">
                <a:solidFill>
                  <a:srgbClr val="C0504D"/>
                </a:solidFill>
                <a:sym typeface="Symbol"/>
              </a:rPr>
              <a:t>LSB(x) = b</a:t>
            </a:r>
            <a:r>
              <a:rPr lang="en-US" dirty="0" smtClean="0">
                <a:sym typeface="Symbol"/>
              </a:rPr>
              <a:t>.</a:t>
            </a:r>
          </a:p>
          <a:p>
            <a:r>
              <a:rPr lang="en-US" b="1" dirty="0">
                <a:solidFill>
                  <a:srgbClr val="C0504D"/>
                </a:solidFill>
                <a:sym typeface="Symbol"/>
              </a:rPr>
              <a:t>b</a:t>
            </a:r>
            <a:r>
              <a:rPr lang="en-US" b="1" dirty="0" smtClean="0">
                <a:solidFill>
                  <a:srgbClr val="C0504D"/>
                </a:solidFill>
                <a:sym typeface="Symbol"/>
              </a:rPr>
              <a:t> = 0 </a:t>
            </a:r>
            <a:r>
              <a:rPr lang="en-US" dirty="0" smtClean="0">
                <a:sym typeface="Wingdings"/>
              </a:rPr>
              <a:t> </a:t>
            </a:r>
            <a:r>
              <a:rPr lang="en-US" b="1" dirty="0" smtClean="0">
                <a:solidFill>
                  <a:schemeClr val="accent2"/>
                </a:solidFill>
                <a:sym typeface="Wingdings"/>
              </a:rPr>
              <a:t>x</a:t>
            </a:r>
            <a:r>
              <a:rPr lang="en-US" dirty="0" smtClean="0">
                <a:sym typeface="Wingdings"/>
              </a:rPr>
              <a:t> </a:t>
            </a:r>
            <a:r>
              <a:rPr lang="en-US" b="1" dirty="0" smtClean="0">
                <a:solidFill>
                  <a:srgbClr val="C0504D"/>
                </a:solidFill>
                <a:sym typeface="Wingdings"/>
              </a:rPr>
              <a:t>=</a:t>
            </a:r>
            <a:r>
              <a:rPr lang="en-US" dirty="0" smtClean="0">
                <a:sym typeface="Wingdings"/>
              </a:rPr>
              <a:t> </a:t>
            </a:r>
          </a:p>
          <a:p>
            <a:r>
              <a:rPr lang="en-US" b="1" dirty="0">
                <a:solidFill>
                  <a:srgbClr val="C0504D"/>
                </a:solidFill>
                <a:sym typeface="Symbol"/>
              </a:rPr>
              <a:t>b</a:t>
            </a:r>
            <a:r>
              <a:rPr lang="en-US" b="1" dirty="0" smtClean="0">
                <a:solidFill>
                  <a:srgbClr val="C0504D"/>
                </a:solidFill>
                <a:sym typeface="Symbol"/>
              </a:rPr>
              <a:t> = 1 </a:t>
            </a:r>
            <a:r>
              <a:rPr lang="en-US" dirty="0" smtClean="0">
                <a:sym typeface="Wingdings"/>
              </a:rPr>
              <a:t> </a:t>
            </a:r>
            <a:r>
              <a:rPr lang="en-US" b="1" dirty="0" smtClean="0">
                <a:solidFill>
                  <a:srgbClr val="C0504D"/>
                </a:solidFill>
                <a:sym typeface="Wingdings"/>
              </a:rPr>
              <a:t>x =</a:t>
            </a:r>
            <a:r>
              <a:rPr lang="en-US" dirty="0" smtClean="0">
                <a:sym typeface="Wingdings"/>
              </a:rPr>
              <a:t> </a:t>
            </a:r>
            <a:endParaRPr lang="en-US" dirty="0">
              <a:sym typeface="Symbol"/>
            </a:endParaRPr>
          </a:p>
          <a:p>
            <a:pPr marL="0" indent="0">
              <a:buNone/>
            </a:pPr>
            <a:endParaRPr lang="en-US" sz="1400" b="1" dirty="0" smtClean="0">
              <a:sym typeface="Symbol"/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Dec</a:t>
            </a:r>
            <a:r>
              <a:rPr lang="en-US" b="1" baseline="30000" dirty="0" smtClean="0">
                <a:solidFill>
                  <a:srgbClr val="C00000"/>
                </a:solidFill>
              </a:rPr>
              <a:t>1</a:t>
            </a:r>
            <a:r>
              <a:rPr lang="en-US" b="1" baseline="-25000" dirty="0" smtClean="0">
                <a:solidFill>
                  <a:srgbClr val="C00000"/>
                </a:solidFill>
              </a:rPr>
              <a:t>(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N,d</a:t>
            </a:r>
            <a:r>
              <a:rPr lang="en-US" b="1" baseline="-25000" dirty="0" smtClean="0">
                <a:solidFill>
                  <a:srgbClr val="C00000"/>
                </a:solidFill>
              </a:rPr>
              <a:t>)</a:t>
            </a:r>
            <a:r>
              <a:rPr lang="en-US" b="1" dirty="0" smtClean="0">
                <a:solidFill>
                  <a:srgbClr val="C00000"/>
                </a:solidFill>
              </a:rPr>
              <a:t>(y) = LSB(y</a:t>
            </a:r>
            <a:r>
              <a:rPr lang="en-US" b="1" baseline="30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 mod N)</a:t>
            </a:r>
          </a:p>
          <a:p>
            <a:pPr>
              <a:buNone/>
            </a:pPr>
            <a:endParaRPr lang="en-US" b="1" dirty="0" smtClean="0">
              <a:sym typeface="Symbol"/>
            </a:endParaRPr>
          </a:p>
          <a:p>
            <a:pPr>
              <a:buNone/>
            </a:pP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83820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1-Bit </a:t>
            </a:r>
            <a:r>
              <a:rPr lang="de-DE" sz="3600" dirty="0" err="1" smtClean="0"/>
              <a:t>encryption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RSA </a:t>
            </a:r>
            <a:r>
              <a:rPr lang="de-DE" sz="3600" dirty="0" err="1" smtClean="0"/>
              <a:t>hardcore</a:t>
            </a:r>
            <a:r>
              <a:rPr lang="de-DE" sz="3600" dirty="0" smtClean="0"/>
              <a:t> </a:t>
            </a:r>
            <a:r>
              <a:rPr lang="de-DE" sz="3600" dirty="0" err="1" smtClean="0"/>
              <a:t>bit</a:t>
            </a:r>
            <a:r>
              <a:rPr lang="de-DE" sz="3600" dirty="0" smtClean="0"/>
              <a:t>:</a:t>
            </a:r>
            <a:endParaRPr lang="en-US" sz="36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97221"/>
              </p:ext>
            </p:extLst>
          </p:nvPr>
        </p:nvGraphicFramePr>
        <p:xfrm>
          <a:off x="2895600" y="3733800"/>
          <a:ext cx="25003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41"/>
                <a:gridCol w="312541"/>
                <a:gridCol w="312541"/>
                <a:gridCol w="312541"/>
                <a:gridCol w="312541"/>
                <a:gridCol w="312541"/>
                <a:gridCol w="312541"/>
                <a:gridCol w="3125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45499"/>
              </p:ext>
            </p:extLst>
          </p:nvPr>
        </p:nvGraphicFramePr>
        <p:xfrm>
          <a:off x="2909872" y="4277360"/>
          <a:ext cx="25003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41"/>
                <a:gridCol w="312541"/>
                <a:gridCol w="312541"/>
                <a:gridCol w="312541"/>
                <a:gridCol w="312541"/>
                <a:gridCol w="312541"/>
                <a:gridCol w="312541"/>
                <a:gridCol w="3125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36DA8278-8F4F-44C3-A7E1-BA3F58CF8BC2}" type="slidenum">
              <a:rPr lang="en-US" smtClean="0"/>
              <a:pPr algn="r"/>
              <a:t>45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" y="5562600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Large </a:t>
            </a:r>
            <a:r>
              <a:rPr lang="de-DE" sz="3200" b="1" dirty="0" err="1" smtClean="0"/>
              <a:t>ciphertext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blow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up</a:t>
            </a:r>
            <a:r>
              <a:rPr lang="de-DE" sz="3200" b="1" dirty="0" smtClean="0"/>
              <a:t>: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encrypt</a:t>
            </a:r>
            <a:r>
              <a:rPr lang="de-DE" sz="3200" dirty="0" smtClean="0"/>
              <a:t> 1 </a:t>
            </a:r>
            <a:r>
              <a:rPr lang="de-DE" sz="3200" dirty="0" err="1" smtClean="0"/>
              <a:t>bit</a:t>
            </a:r>
            <a:r>
              <a:rPr lang="de-DE" sz="3200" dirty="0" smtClean="0"/>
              <a:t> </a:t>
            </a:r>
            <a:r>
              <a:rPr lang="de-DE" sz="3200" dirty="0" err="1" smtClean="0"/>
              <a:t>we</a:t>
            </a:r>
            <a:r>
              <a:rPr lang="de-DE" sz="3200" dirty="0" smtClean="0"/>
              <a:t> </a:t>
            </a:r>
            <a:r>
              <a:rPr lang="de-DE" sz="3200" dirty="0" err="1" smtClean="0"/>
              <a:t>need</a:t>
            </a:r>
            <a:r>
              <a:rPr lang="de-DE" sz="3200" dirty="0" smtClean="0"/>
              <a:t> </a:t>
            </a:r>
            <a:r>
              <a:rPr lang="de-DE" sz="3200" dirty="0" err="1" smtClean="0"/>
              <a:t>value</a:t>
            </a:r>
            <a:r>
              <a:rPr lang="de-DE" sz="3200" dirty="0" smtClean="0"/>
              <a:t> </a:t>
            </a:r>
            <a:r>
              <a:rPr lang="de-DE" sz="3200" dirty="0" err="1" smtClean="0"/>
              <a:t>from</a:t>
            </a:r>
            <a:r>
              <a:rPr lang="de-DE" sz="3200" dirty="0" smtClean="0"/>
              <a:t> </a:t>
            </a:r>
            <a:r>
              <a:rPr lang="en-US" sz="3200" b="1" dirty="0">
                <a:solidFill>
                  <a:srgbClr val="C00000"/>
                </a:solidFill>
                <a:sym typeface="Symbol"/>
              </a:rPr>
              <a:t>Z</a:t>
            </a:r>
            <a:r>
              <a:rPr lang="en-US" sz="3200" b="1" baseline="-25000" dirty="0">
                <a:solidFill>
                  <a:srgbClr val="C00000"/>
                </a:solidFill>
                <a:sym typeface="Symbol"/>
              </a:rPr>
              <a:t>N</a:t>
            </a:r>
            <a:r>
              <a:rPr lang="en-US" sz="3200" b="1" dirty="0">
                <a:solidFill>
                  <a:srgbClr val="C00000"/>
                </a:solidFill>
                <a:sym typeface="Symbol"/>
              </a:rPr>
              <a:t>*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5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A007-4D4F-402A-ABD9-2A704ED88217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24700" y="2118955"/>
            <a:ext cx="1752600" cy="523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Given</a:t>
            </a:r>
            <a:endParaRPr lang="en-US" sz="28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34938" y="4382879"/>
            <a:ext cx="2057400" cy="646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en-US" dirty="0" smtClean="0">
                <a:latin typeface="Arial" pitchFamily="34" charset="0"/>
                <a:cs typeface="Arial" pitchFamily="34" charset="0"/>
              </a:rPr>
              <a:t>Breaks semantic security in PPT</a:t>
            </a:r>
            <a:endParaRPr lang="en-US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676900" y="2184965"/>
            <a:ext cx="1143000" cy="4319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build</a:t>
            </a:r>
            <a:endParaRPr lang="en-US" sz="24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24100" y="4191000"/>
            <a:ext cx="2971800" cy="646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en-US" dirty="0" smtClean="0">
                <a:latin typeface="Arial" pitchFamily="34" charset="0"/>
                <a:cs typeface="Arial" pitchFamily="34" charset="0"/>
              </a:rPr>
              <a:t>Extracts LSB of </a:t>
            </a:r>
            <a:r>
              <a:rPr lang="en-US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from </a:t>
            </a:r>
            <a:r>
              <a:rPr lang="en-US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y=</a:t>
            </a:r>
            <a:r>
              <a:rPr lang="en-US" b="1" dirty="0" err="1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30000" dirty="0" err="1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PPT</a:t>
            </a:r>
            <a:endParaRPr lang="en-US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1300" y="2860575"/>
            <a:ext cx="2133600" cy="23972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663282" y="2804755"/>
            <a:ext cx="56461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, N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11" name="Łącznik prosty ze strzałką 36"/>
          <p:cNvCxnSpPr/>
          <p:nvPr/>
        </p:nvCxnSpPr>
        <p:spPr>
          <a:xfrm flipH="1">
            <a:off x="5524500" y="3990429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576711" y="3490555"/>
            <a:ext cx="53035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, 1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cxnSp>
        <p:nvCxnSpPr>
          <p:cNvPr id="13" name="Łącznik prosty ze strzałką 36"/>
          <p:cNvCxnSpPr/>
          <p:nvPr/>
        </p:nvCxnSpPr>
        <p:spPr>
          <a:xfrm flipH="1">
            <a:off x="5524500" y="3250287"/>
            <a:ext cx="9906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47900" y="2479575"/>
            <a:ext cx="3124200" cy="2702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3300055"/>
            <a:ext cx="723900" cy="571500"/>
          </a:xfrm>
          <a:prstGeom prst="rect">
            <a:avLst/>
          </a:prstGeom>
          <a:noFill/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104900" y="3187233"/>
            <a:ext cx="875134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,N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=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pq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17" name="Łącznik prosty ze strzałką 36"/>
          <p:cNvCxnSpPr/>
          <p:nvPr/>
        </p:nvCxnSpPr>
        <p:spPr>
          <a:xfrm flipH="1" flipV="1">
            <a:off x="966118" y="3632765"/>
            <a:ext cx="1129382" cy="1166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219200" y="3730823"/>
            <a:ext cx="6011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y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=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x</a:t>
            </a:r>
            <a:r>
              <a:rPr lang="en-US" sz="2000" b="1" baseline="30000" dirty="0" err="1" smtClean="0">
                <a:solidFill>
                  <a:schemeClr val="accent3">
                    <a:lumMod val="50000"/>
                  </a:schemeClr>
                </a:solidFill>
              </a:rPr>
              <a:t>e</a:t>
            </a:r>
            <a:endParaRPr lang="en-US" sz="1800" b="1" baseline="30000" dirty="0">
              <a:solidFill>
                <a:srgbClr val="993300"/>
              </a:solidFill>
            </a:endParaRPr>
          </a:p>
        </p:txBody>
      </p:sp>
      <p:pic>
        <p:nvPicPr>
          <p:cNvPr id="21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195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Łącznik prosty ze strzałką 36"/>
          <p:cNvCxnSpPr/>
          <p:nvPr/>
        </p:nvCxnSpPr>
        <p:spPr>
          <a:xfrm flipV="1">
            <a:off x="1600200" y="5090755"/>
            <a:ext cx="609600" cy="314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5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895624"/>
            <a:ext cx="1102256" cy="761976"/>
          </a:xfrm>
          <a:prstGeom prst="rect">
            <a:avLst/>
          </a:prstGeom>
          <a:noFill/>
        </p:spPr>
      </p:pic>
      <p:sp>
        <p:nvSpPr>
          <p:cNvPr id="32" name="TextBox 3"/>
          <p:cNvSpPr txBox="1"/>
          <p:nvPr/>
        </p:nvSpPr>
        <p:spPr>
          <a:xfrm>
            <a:off x="304800" y="76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LSB is hardcore </a:t>
            </a:r>
            <a:r>
              <a:rPr lang="en-US" sz="3600" dirty="0" smtClean="0">
                <a:solidFill>
                  <a:srgbClr val="7F7F7F"/>
                </a:solidFill>
                <a:latin typeface="Arial Rounded MT Bold"/>
                <a:cs typeface="Arial Rounded MT Bold"/>
                <a:sym typeface="Wingdings"/>
              </a:rPr>
              <a:t> </a:t>
            </a:r>
            <a:r>
              <a:rPr lang="en-US" sz="3600" dirty="0">
                <a:solidFill>
                  <a:srgbClr val="7F7F7F"/>
                </a:solidFill>
                <a:latin typeface="Arial Rounded MT Bold"/>
                <a:cs typeface="Arial Rounded MT Bold"/>
                <a:sym typeface="Wingdings"/>
              </a:rPr>
              <a:t>s</a:t>
            </a:r>
            <a:r>
              <a:rPr lang="en-US" sz="36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emantic secure</a:t>
            </a:r>
            <a:endParaRPr lang="en-US" sz="32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81000" y="1966555"/>
            <a:ext cx="5943600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Proof by Reduction:</a:t>
            </a:r>
            <a:endParaRPr lang="en-US" sz="24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5625182" y="4176355"/>
            <a:ext cx="30008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y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35" name="Łącznik prosty ze strzałką 36"/>
          <p:cNvCxnSpPr/>
          <p:nvPr/>
        </p:nvCxnSpPr>
        <p:spPr>
          <a:xfrm flipH="1">
            <a:off x="5486400" y="4572000"/>
            <a:ext cx="9906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6"/>
          <p:cNvCxnSpPr/>
          <p:nvPr/>
        </p:nvCxnSpPr>
        <p:spPr>
          <a:xfrm flipH="1">
            <a:off x="5562600" y="5193268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5791200" y="4736068"/>
            <a:ext cx="368047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2400" y="6324600"/>
            <a:ext cx="281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latin typeface="Arial"/>
                <a:cs typeface="Arial"/>
              </a:rPr>
              <a:t>i.e.: </a:t>
            </a:r>
            <a:r>
              <a:rPr lang="de-DE" sz="2000" b="1" dirty="0" smtClean="0">
                <a:solidFill>
                  <a:srgbClr val="C0504D"/>
                </a:solidFill>
                <a:latin typeface="Arial"/>
                <a:cs typeface="Arial"/>
              </a:rPr>
              <a:t>b‘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is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correct</a:t>
            </a:r>
            <a:endParaRPr lang="de-DE" sz="2400" dirty="0" smtClean="0">
              <a:latin typeface="Arial"/>
              <a:cs typeface="Arial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1219200" y="4890377"/>
            <a:ext cx="368047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endParaRPr lang="en-US" sz="1800" b="1" baseline="-25000" dirty="0">
              <a:solidFill>
                <a:srgbClr val="993300"/>
              </a:solidFill>
            </a:endParaRPr>
          </a:p>
        </p:txBody>
      </p:sp>
      <p:pic>
        <p:nvPicPr>
          <p:cNvPr id="41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7671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ight Arrow 41"/>
          <p:cNvSpPr/>
          <p:nvPr/>
        </p:nvSpPr>
        <p:spPr>
          <a:xfrm>
            <a:off x="3124200" y="5791200"/>
            <a:ext cx="1219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implies</a:t>
            </a:r>
            <a:endParaRPr lang="en-US" dirty="0"/>
          </a:p>
        </p:txBody>
      </p:sp>
      <p:pic>
        <p:nvPicPr>
          <p:cNvPr id="43" name="Picture 5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562600"/>
            <a:ext cx="1143000" cy="790142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4114800" y="6291379"/>
            <a:ext cx="281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latin typeface="Arial"/>
                <a:cs typeface="Arial"/>
              </a:rPr>
              <a:t>i.e.: </a:t>
            </a:r>
            <a:r>
              <a:rPr lang="de-DE" sz="2000" b="1" dirty="0" smtClean="0">
                <a:solidFill>
                  <a:srgbClr val="C0504D"/>
                </a:solidFill>
                <a:latin typeface="Arial"/>
                <a:cs typeface="Arial"/>
              </a:rPr>
              <a:t>LSB(x) = b‘</a:t>
            </a:r>
            <a:endParaRPr lang="de-DE" sz="2400" b="1" dirty="0" smtClean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7200" y="874693"/>
            <a:ext cx="8305800" cy="954107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/>
              <a:t>Suppose the </a:t>
            </a:r>
            <a:r>
              <a:rPr lang="en-US" sz="2800" b="1" dirty="0" smtClean="0">
                <a:solidFill>
                  <a:schemeClr val="accent1"/>
                </a:solidFill>
              </a:rPr>
              <a:t>LSB is a hardcore </a:t>
            </a:r>
            <a:r>
              <a:rPr lang="en-US" sz="2800" dirty="0" smtClean="0"/>
              <a:t>bit for RSA function.</a:t>
            </a:r>
          </a:p>
          <a:p>
            <a:pPr>
              <a:buNone/>
            </a:pPr>
            <a:r>
              <a:rPr lang="en-US" sz="2800" dirty="0" smtClean="0"/>
              <a:t>Then </a:t>
            </a:r>
            <a:r>
              <a:rPr lang="de-DE" sz="2800" dirty="0" err="1" smtClean="0"/>
              <a:t>Enc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b="1" dirty="0" err="1" smtClean="0">
                <a:solidFill>
                  <a:srgbClr val="4F81BD"/>
                </a:solidFill>
              </a:rPr>
              <a:t>semantically</a:t>
            </a:r>
            <a:r>
              <a:rPr lang="de-DE" sz="2800" b="1" dirty="0" smtClean="0">
                <a:solidFill>
                  <a:srgbClr val="4F81BD"/>
                </a:solidFill>
              </a:rPr>
              <a:t> </a:t>
            </a:r>
            <a:r>
              <a:rPr lang="de-DE" sz="2800" b="1" dirty="0" err="1" smtClean="0">
                <a:solidFill>
                  <a:srgbClr val="4F81BD"/>
                </a:solidFill>
              </a:rPr>
              <a:t>secure</a:t>
            </a:r>
            <a:r>
              <a:rPr lang="de-DE" sz="2800" dirty="0" smtClean="0"/>
              <a:t>.</a:t>
            </a:r>
            <a:endParaRPr lang="en-US" sz="2800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685800" y="580138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err="1" smtClean="0">
                <a:latin typeface="Arial"/>
                <a:cs typeface="Arial"/>
              </a:rPr>
              <a:t>If</a:t>
            </a:r>
            <a:r>
              <a:rPr lang="de-DE" sz="2800" dirty="0" smtClean="0">
                <a:latin typeface="Arial"/>
                <a:cs typeface="Arial"/>
              </a:rPr>
              <a:t>            </a:t>
            </a:r>
            <a:r>
              <a:rPr lang="de-DE" sz="2800" dirty="0" err="1" smtClean="0">
                <a:latin typeface="Arial"/>
                <a:cs typeface="Arial"/>
              </a:rPr>
              <a:t>wins</a:t>
            </a:r>
            <a:endParaRPr lang="de-DE" sz="2400" dirty="0" smtClean="0">
              <a:latin typeface="Arial"/>
              <a:cs typeface="Arial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19800" y="571500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err="1" smtClean="0">
                <a:latin typeface="Arial"/>
                <a:cs typeface="Arial"/>
              </a:rPr>
              <a:t>wins</a:t>
            </a:r>
            <a:endParaRPr lang="de-DE" sz="2400" dirty="0" smtClean="0">
              <a:latin typeface="Arial"/>
              <a:cs typeface="Arial"/>
            </a:endParaRPr>
          </a:p>
        </p:txBody>
      </p:sp>
      <p:sp>
        <p:nvSpPr>
          <p:cNvPr id="45" name="Rounded Rectangular Callout 15"/>
          <p:cNvSpPr>
            <a:spLocks noChangeArrowheads="1"/>
          </p:cNvSpPr>
          <p:nvPr/>
        </p:nvSpPr>
        <p:spPr bwMode="auto">
          <a:xfrm>
            <a:off x="3962400" y="990600"/>
            <a:ext cx="3429000" cy="708793"/>
          </a:xfrm>
          <a:prstGeom prst="wedgeRoundRectCallout">
            <a:avLst>
              <a:gd name="adj1" fmla="val 9030"/>
              <a:gd name="adj2" fmla="val 169246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1"/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Simulate environment</a:t>
            </a:r>
            <a:endParaRPr lang="en-US" sz="2400" b="1" baseline="-25000" dirty="0">
              <a:solidFill>
                <a:srgbClr val="C0504D"/>
              </a:solidFill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286000" y="3657600"/>
            <a:ext cx="2971800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en-US" dirty="0" smtClean="0">
                <a:latin typeface="Arial" pitchFamily="34" charset="0"/>
                <a:cs typeface="Arial" pitchFamily="34" charset="0"/>
              </a:rPr>
              <a:t>Wins in Game 2</a:t>
            </a:r>
            <a:endParaRPr lang="en-US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3048000" y="2590800"/>
            <a:ext cx="13716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en-US" dirty="0" smtClean="0">
                <a:latin typeface="Arial" pitchFamily="34" charset="0"/>
                <a:cs typeface="Arial" pitchFamily="34" charset="0"/>
              </a:rPr>
              <a:t>Carol</a:t>
            </a:r>
            <a:endParaRPr lang="en-US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6858000" y="2895600"/>
            <a:ext cx="13716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en-US" dirty="0" smtClean="0">
                <a:latin typeface="Arial" pitchFamily="34" charset="0"/>
                <a:cs typeface="Arial" pitchFamily="34" charset="0"/>
              </a:rPr>
              <a:t>Charlie</a:t>
            </a:r>
            <a:endParaRPr lang="en-US" u="sng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  <p:bldP spid="10" grpId="0" animBg="1"/>
      <p:bldP spid="12" grpId="0" animBg="1"/>
      <p:bldP spid="14" grpId="0" animBg="1"/>
      <p:bldP spid="16" grpId="0" animBg="1"/>
      <p:bldP spid="19" grpId="0" animBg="1"/>
      <p:bldP spid="33" grpId="0"/>
      <p:bldP spid="34" grpId="0" animBg="1"/>
      <p:bldP spid="37" grpId="0" animBg="1"/>
      <p:bldP spid="38" grpId="0"/>
      <p:bldP spid="40" grpId="0" animBg="1"/>
      <p:bldP spid="42" grpId="0" animBg="1"/>
      <p:bldP spid="44" grpId="0"/>
      <p:bldP spid="48" grpId="0"/>
      <p:bldP spid="45" grpId="0" animBg="1"/>
      <p:bldP spid="50" grpId="0"/>
      <p:bldP spid="51" grpId="0"/>
      <p:bldP spid="5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0" name="TextBox 3"/>
          <p:cNvSpPr txBox="1"/>
          <p:nvPr/>
        </p:nvSpPr>
        <p:spPr>
          <a:xfrm>
            <a:off x="304800" y="76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Rest of the talk</a:t>
            </a:r>
            <a:endParaRPr lang="en-US" sz="44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1143000"/>
            <a:ext cx="8839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 smtClean="0">
                <a:latin typeface="Arial"/>
                <a:cs typeface="Arial"/>
              </a:rPr>
              <a:t>Goal: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build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semantically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secure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encryption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based</a:t>
            </a:r>
            <a:r>
              <a:rPr lang="de-DE" sz="3200" dirty="0" smtClean="0">
                <a:latin typeface="Arial"/>
                <a:cs typeface="Arial"/>
              </a:rPr>
              <a:t> on RSA </a:t>
            </a:r>
            <a:r>
              <a:rPr lang="de-DE" sz="3200" dirty="0" err="1" smtClean="0">
                <a:latin typeface="Arial"/>
                <a:cs typeface="Arial"/>
              </a:rPr>
              <a:t>assumption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2704743"/>
            <a:ext cx="85344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de-DE" sz="3000" dirty="0" smtClean="0">
                <a:latin typeface="Arial"/>
                <a:cs typeface="Arial"/>
              </a:rPr>
              <a:t>RSA </a:t>
            </a:r>
            <a:r>
              <a:rPr lang="de-DE" sz="3000" dirty="0" err="1" smtClean="0">
                <a:latin typeface="Arial"/>
                <a:cs typeface="Arial"/>
              </a:rPr>
              <a:t>assumption</a:t>
            </a:r>
            <a:r>
              <a:rPr lang="de-DE" sz="3000" dirty="0" smtClean="0">
                <a:latin typeface="Arial"/>
                <a:cs typeface="Arial"/>
              </a:rPr>
              <a:t> &amp; </a:t>
            </a:r>
            <a:r>
              <a:rPr lang="de-DE" sz="3000" dirty="0" err="1" smtClean="0">
                <a:latin typeface="Arial"/>
                <a:cs typeface="Arial"/>
              </a:rPr>
              <a:t>harcore</a:t>
            </a:r>
            <a:r>
              <a:rPr lang="de-DE" sz="3000" dirty="0" smtClean="0">
                <a:latin typeface="Arial"/>
                <a:cs typeface="Arial"/>
              </a:rPr>
              <a:t> </a:t>
            </a:r>
            <a:r>
              <a:rPr lang="de-DE" sz="3000" dirty="0" err="1" smtClean="0">
                <a:latin typeface="Arial"/>
                <a:cs typeface="Arial"/>
              </a:rPr>
              <a:t>bits</a:t>
            </a:r>
            <a:endParaRPr lang="de-DE" sz="3000" dirty="0" smtClean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endParaRPr lang="de-DE" sz="3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de-DE" sz="3000" dirty="0" smtClean="0">
                <a:latin typeface="Arial"/>
                <a:cs typeface="Arial"/>
              </a:rPr>
              <a:t>Hardcore </a:t>
            </a:r>
            <a:r>
              <a:rPr lang="de-DE" sz="3000" dirty="0" err="1" smtClean="0">
                <a:latin typeface="Arial"/>
                <a:cs typeface="Arial"/>
              </a:rPr>
              <a:t>bits</a:t>
            </a:r>
            <a:r>
              <a:rPr lang="de-DE" sz="3000" dirty="0" smtClean="0">
                <a:latin typeface="Arial"/>
                <a:cs typeface="Arial"/>
              </a:rPr>
              <a:t> 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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semantic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security</a:t>
            </a:r>
            <a:endParaRPr lang="de-DE" sz="3000" dirty="0" smtClean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endParaRPr lang="de-DE" sz="3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de-DE" sz="3000" dirty="0" smtClean="0">
                <a:latin typeface="Arial"/>
                <a:cs typeface="Arial"/>
              </a:rPr>
              <a:t>RSA </a:t>
            </a:r>
            <a:r>
              <a:rPr lang="de-DE" sz="3000" dirty="0" err="1" smtClean="0">
                <a:latin typeface="Arial"/>
                <a:cs typeface="Arial"/>
              </a:rPr>
              <a:t>assumption</a:t>
            </a:r>
            <a:r>
              <a:rPr lang="de-DE" sz="3000" dirty="0" smtClean="0">
                <a:latin typeface="Arial"/>
                <a:cs typeface="Arial"/>
              </a:rPr>
              <a:t> 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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existence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of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hardcore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bits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05200" y="56388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implies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0944" y="5542002"/>
            <a:ext cx="85344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dirty="0" smtClean="0">
                <a:latin typeface="Arial"/>
                <a:cs typeface="Arial"/>
              </a:rPr>
              <a:t>RSA </a:t>
            </a:r>
            <a:r>
              <a:rPr lang="de-DE" sz="3000" dirty="0" err="1" smtClean="0">
                <a:latin typeface="Arial"/>
                <a:cs typeface="Arial"/>
              </a:rPr>
              <a:t>assumption</a:t>
            </a:r>
            <a:r>
              <a:rPr lang="de-DE" sz="3000" dirty="0" smtClean="0">
                <a:latin typeface="Arial"/>
                <a:cs typeface="Arial"/>
              </a:rPr>
              <a:t>               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semantic</a:t>
            </a:r>
            <a:r>
              <a:rPr lang="de-DE" sz="3000" dirty="0" smtClean="0">
                <a:latin typeface="Arial"/>
                <a:cs typeface="Arial"/>
                <a:sym typeface="Wingdings"/>
              </a:rPr>
              <a:t> </a:t>
            </a:r>
            <a:r>
              <a:rPr lang="de-DE" sz="3000" dirty="0" err="1" smtClean="0">
                <a:latin typeface="Arial"/>
                <a:cs typeface="Arial"/>
                <a:sym typeface="Wingdings"/>
              </a:rPr>
              <a:t>security</a:t>
            </a:r>
            <a:endParaRPr lang="de-DE" sz="3000" dirty="0" smtClean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419600"/>
            <a:ext cx="86106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1520772"/>
            <a:ext cx="8501122" cy="954107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/>
              <a:t>Suppose the </a:t>
            </a:r>
            <a:r>
              <a:rPr lang="en-US" sz="2800" b="1" dirty="0" smtClean="0">
                <a:solidFill>
                  <a:srgbClr val="C00000"/>
                </a:solidFill>
              </a:rPr>
              <a:t>RSA assumption</a:t>
            </a:r>
            <a:r>
              <a:rPr lang="en-US" sz="2800" dirty="0" smtClean="0"/>
              <a:t> holds.</a:t>
            </a:r>
          </a:p>
          <a:p>
            <a:pPr>
              <a:buNone/>
            </a:pPr>
            <a:r>
              <a:rPr lang="en-US" sz="2800" dirty="0" smtClean="0"/>
              <a:t>Then </a:t>
            </a:r>
            <a:r>
              <a:rPr lang="de-DE" sz="2800" dirty="0" smtClean="0"/>
              <a:t>LSB </a:t>
            </a:r>
            <a:r>
              <a:rPr lang="de-DE" sz="2800" dirty="0" err="1" smtClean="0"/>
              <a:t>of</a:t>
            </a:r>
            <a:r>
              <a:rPr lang="de-DE" sz="2800" dirty="0" smtClean="0"/>
              <a:t> RSA </a:t>
            </a:r>
            <a:r>
              <a:rPr lang="de-DE" sz="2800" dirty="0" err="1" smtClean="0"/>
              <a:t>function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a </a:t>
            </a:r>
            <a:r>
              <a:rPr lang="de-DE" sz="2800" dirty="0" err="1" smtClean="0"/>
              <a:t>hardcore</a:t>
            </a:r>
            <a:r>
              <a:rPr lang="de-DE" sz="2800" dirty="0" smtClean="0"/>
              <a:t> </a:t>
            </a:r>
            <a:r>
              <a:rPr lang="de-DE" sz="2800" dirty="0" err="1" smtClean="0"/>
              <a:t>bit</a:t>
            </a:r>
            <a:endParaRPr lang="en-US" sz="2800" dirty="0" smtClean="0"/>
          </a:p>
        </p:txBody>
      </p:sp>
      <p:sp>
        <p:nvSpPr>
          <p:cNvPr id="7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RSA assumption </a:t>
            </a:r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  <a:sym typeface="Wingdings"/>
              </a:rPr>
              <a:t> </a:t>
            </a:r>
            <a:r>
              <a:rPr lang="en-US" sz="4000" dirty="0" err="1" smtClean="0">
                <a:solidFill>
                  <a:srgbClr val="7F7F7F"/>
                </a:solidFill>
                <a:latin typeface="Arial Rounded MT Bold"/>
                <a:cs typeface="Arial Rounded MT Bold"/>
                <a:sym typeface="Wingdings"/>
              </a:rPr>
              <a:t>hadcore</a:t>
            </a:r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  <a:sym typeface="Wingdings"/>
              </a:rPr>
              <a:t> bit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762000"/>
            <a:ext cx="85344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b="1" dirty="0" smtClean="0">
                <a:latin typeface="Arial"/>
                <a:cs typeface="Arial"/>
              </a:rPr>
              <a:t>Theorem</a:t>
            </a:r>
          </a:p>
        </p:txBody>
      </p:sp>
      <p:pic>
        <p:nvPicPr>
          <p:cNvPr id="11" name="Picture 5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343400"/>
            <a:ext cx="1571636" cy="1086453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 rot="16200000">
            <a:off x="4160042" y="4312442"/>
            <a:ext cx="1109667" cy="108584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devil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28600" y="27432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b="1" dirty="0" smtClean="0"/>
              <a:t>Proof by reduction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4800" y="3505200"/>
            <a:ext cx="3733800" cy="762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700" dirty="0" smtClean="0"/>
              <a:t>Suppose we are given PPT</a:t>
            </a:r>
          </a:p>
          <a:p>
            <a:pPr algn="ctr">
              <a:buFont typeface="Arial" pitchFamily="34" charset="0"/>
              <a:buNone/>
            </a:pPr>
            <a:r>
              <a:rPr lang="en-US" sz="2700" dirty="0" smtClean="0"/>
              <a:t> adversary that extracts the LSB</a:t>
            </a:r>
          </a:p>
          <a:p>
            <a:pPr>
              <a:buFont typeface="Arial" pitchFamily="34" charset="0"/>
              <a:buNone/>
            </a:pPr>
            <a:endParaRPr lang="en-US" sz="27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410200" y="3505200"/>
            <a:ext cx="3429000" cy="762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700" dirty="0" smtClean="0"/>
              <a:t>We build PPT adversary that </a:t>
            </a:r>
          </a:p>
          <a:p>
            <a:pPr algn="ctr">
              <a:buFont typeface="Arial" pitchFamily="34" charset="0"/>
              <a:buNone/>
            </a:pPr>
            <a:r>
              <a:rPr lang="en-US" sz="2700" dirty="0"/>
              <a:t>i</a:t>
            </a:r>
            <a:r>
              <a:rPr lang="en-US" sz="2700" dirty="0" smtClean="0"/>
              <a:t>nverts the RSA assumption</a:t>
            </a:r>
            <a:endParaRPr lang="en-US" sz="2700" dirty="0"/>
          </a:p>
        </p:txBody>
      </p:sp>
      <p:sp>
        <p:nvSpPr>
          <p:cNvPr id="13" name="Rectangular Callout 12"/>
          <p:cNvSpPr/>
          <p:nvPr/>
        </p:nvSpPr>
        <p:spPr>
          <a:xfrm>
            <a:off x="1295400" y="533400"/>
            <a:ext cx="3429024" cy="2143140"/>
          </a:xfrm>
          <a:prstGeom prst="wedgeRectCallout">
            <a:avLst>
              <a:gd name="adj1" fmla="val 439"/>
              <a:gd name="adj2" fmla="val 923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For simplicity suppose that this happens with probability </a:t>
            </a:r>
            <a:r>
              <a:rPr lang="en-US" sz="2400" b="1" dirty="0" smtClean="0">
                <a:solidFill>
                  <a:srgbClr val="C00000"/>
                </a:solidFill>
              </a:rPr>
              <a:t>1 </a:t>
            </a:r>
          </a:p>
          <a:p>
            <a:pPr algn="ctr"/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/>
              <a:t>(not: </a:t>
            </a:r>
            <a:r>
              <a:rPr lang="en-US" sz="2400" b="1" dirty="0" smtClean="0">
                <a:solidFill>
                  <a:srgbClr val="C00000"/>
                </a:solidFill>
              </a:rPr>
              <a:t>0.5 </a:t>
            </a:r>
            <a:r>
              <a:rPr lang="en-US" sz="2400" dirty="0" smtClean="0"/>
              <a:t>+ small)</a:t>
            </a:r>
            <a:endParaRPr lang="en-US" sz="2400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33400" y="4662311"/>
            <a:ext cx="59249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y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=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x</a:t>
            </a:r>
            <a:r>
              <a:rPr lang="en-US" b="1" baseline="30000" dirty="0" err="1" smtClean="0">
                <a:solidFill>
                  <a:schemeClr val="accent3">
                    <a:lumMod val="50000"/>
                  </a:schemeClr>
                </a:solidFill>
              </a:rPr>
              <a:t>e</a:t>
            </a:r>
            <a:endParaRPr lang="en-US" sz="1800" b="1" baseline="30000" dirty="0">
              <a:solidFill>
                <a:srgbClr val="993300"/>
              </a:solidFill>
            </a:endParaRPr>
          </a:p>
        </p:txBody>
      </p:sp>
      <p:cxnSp>
        <p:nvCxnSpPr>
          <p:cNvPr id="22" name="Łącznik prosty ze strzałką 36"/>
          <p:cNvCxnSpPr/>
          <p:nvPr/>
        </p:nvCxnSpPr>
        <p:spPr>
          <a:xfrm flipH="1">
            <a:off x="1143000" y="4876800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36"/>
          <p:cNvCxnSpPr/>
          <p:nvPr/>
        </p:nvCxnSpPr>
        <p:spPr>
          <a:xfrm flipH="1">
            <a:off x="2438400" y="4876800"/>
            <a:ext cx="5334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2971800" y="4648200"/>
            <a:ext cx="77065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LSB(x)</a:t>
            </a:r>
            <a:endParaRPr lang="en-US" sz="1800" b="1" baseline="30000" dirty="0">
              <a:solidFill>
                <a:srgbClr val="993300"/>
              </a:solidFill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410200" y="4648200"/>
            <a:ext cx="59249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y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=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x</a:t>
            </a:r>
            <a:r>
              <a:rPr lang="en-US" b="1" baseline="30000" dirty="0" err="1" smtClean="0">
                <a:solidFill>
                  <a:schemeClr val="accent3">
                    <a:lumMod val="50000"/>
                  </a:schemeClr>
                </a:solidFill>
              </a:rPr>
              <a:t>e</a:t>
            </a:r>
            <a:endParaRPr lang="en-US" sz="1800" b="1" baseline="30000" dirty="0">
              <a:solidFill>
                <a:srgbClr val="993300"/>
              </a:solidFill>
            </a:endParaRPr>
          </a:p>
        </p:txBody>
      </p:sp>
      <p:cxnSp>
        <p:nvCxnSpPr>
          <p:cNvPr id="30" name="Łącznik prosty ze strzałką 36"/>
          <p:cNvCxnSpPr/>
          <p:nvPr/>
        </p:nvCxnSpPr>
        <p:spPr>
          <a:xfrm flipH="1">
            <a:off x="6019800" y="4862689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6"/>
          <p:cNvCxnSpPr/>
          <p:nvPr/>
        </p:nvCxnSpPr>
        <p:spPr>
          <a:xfrm flipH="1">
            <a:off x="7391400" y="4876800"/>
            <a:ext cx="5334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7924800" y="4648200"/>
            <a:ext cx="30008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x</a:t>
            </a:r>
            <a:endParaRPr lang="en-US" sz="1800" b="1" baseline="30000" dirty="0">
              <a:solidFill>
                <a:srgbClr val="993300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04800" y="57150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/>
              <a:t>How to recover from one bit </a:t>
            </a:r>
            <a:r>
              <a:rPr lang="en-US" b="1" dirty="0" smtClean="0">
                <a:solidFill>
                  <a:srgbClr val="C0504D"/>
                </a:solidFill>
              </a:rPr>
              <a:t>x</a:t>
            </a:r>
            <a:r>
              <a:rPr lang="en-US" dirty="0" smtClean="0"/>
              <a:t> all bits of </a:t>
            </a:r>
            <a:r>
              <a:rPr lang="en-US" b="1" dirty="0" smtClean="0">
                <a:solidFill>
                  <a:srgbClr val="C0504D"/>
                </a:solidFill>
              </a:rPr>
              <a:t>x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36DA8278-8F4F-44C3-A7E1-BA3F58CF8BC2}" type="slidenum">
              <a:rPr lang="en-US" smtClean="0"/>
              <a:pPr algn="r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8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18" grpId="0"/>
      <p:bldP spid="13" grpId="0" animBg="1"/>
      <p:bldP spid="21" grpId="0" animBg="1"/>
      <p:bldP spid="25" grpId="0" animBg="1"/>
      <p:bldP spid="29" grpId="0" animBg="1"/>
      <p:bldP spid="32" grpId="0" animBg="1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Outline of reduction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28860" y="1571628"/>
            <a:ext cx="6286544" cy="46767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5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214438"/>
            <a:ext cx="2071702" cy="1432142"/>
          </a:xfrm>
          <a:prstGeom prst="rect">
            <a:avLst/>
          </a:prstGeom>
          <a:noFill/>
        </p:spPr>
      </p:pic>
      <p:sp>
        <p:nvSpPr>
          <p:cNvPr id="27" name="Left Arrow 26"/>
          <p:cNvSpPr/>
          <p:nvPr/>
        </p:nvSpPr>
        <p:spPr>
          <a:xfrm flipH="1">
            <a:off x="285720" y="1143000"/>
            <a:ext cx="1643074" cy="128588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(</a:t>
            </a:r>
            <a:r>
              <a:rPr lang="en-US" sz="2000" b="1" dirty="0" err="1">
                <a:solidFill>
                  <a:srgbClr val="C00000"/>
                </a:solidFill>
              </a:rPr>
              <a:t>y</a:t>
            </a:r>
            <a:r>
              <a:rPr lang="en-US" sz="2000" b="1" dirty="0" err="1" smtClean="0">
                <a:solidFill>
                  <a:srgbClr val="C00000"/>
                </a:solidFill>
              </a:rPr>
              <a:t>,e,N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286248" y="1828800"/>
            <a:ext cx="1857388" cy="57150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(y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,e,N)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4" name="Left Arrow 33"/>
          <p:cNvSpPr/>
          <p:nvPr/>
        </p:nvSpPr>
        <p:spPr>
          <a:xfrm>
            <a:off x="4286248" y="2328866"/>
            <a:ext cx="1785950" cy="571504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LSB(x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357686" y="4719630"/>
            <a:ext cx="1857388" cy="57150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>
                <a:solidFill>
                  <a:srgbClr val="C00000"/>
                </a:solidFill>
              </a:rPr>
              <a:t>y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t</a:t>
            </a:r>
            <a:r>
              <a:rPr lang="en-US" b="1" dirty="0" err="1" smtClean="0">
                <a:solidFill>
                  <a:srgbClr val="C00000"/>
                </a:solidFill>
              </a:rPr>
              <a:t>,e,N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6" name="Left Arrow 35"/>
          <p:cNvSpPr/>
          <p:nvPr/>
        </p:nvSpPr>
        <p:spPr>
          <a:xfrm>
            <a:off x="4357686" y="5219696"/>
            <a:ext cx="1785950" cy="571504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LSB(</a:t>
            </a:r>
            <a:r>
              <a:rPr lang="en-US" b="1" dirty="0" err="1" smtClean="0">
                <a:solidFill>
                  <a:srgbClr val="C00000"/>
                </a:solidFill>
              </a:rPr>
              <a:t>x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t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 flipH="1">
            <a:off x="4905048" y="424370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38" name="Left Arrow 37"/>
          <p:cNvSpPr/>
          <p:nvPr/>
        </p:nvSpPr>
        <p:spPr>
          <a:xfrm>
            <a:off x="214282" y="4000520"/>
            <a:ext cx="2000264" cy="1143008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x</a:t>
            </a:r>
            <a:r>
              <a:rPr lang="en-US" b="1" dirty="0" smtClean="0">
                <a:solidFill>
                  <a:srgbClr val="C00000"/>
                </a:solidFill>
              </a:rPr>
              <a:t>=</a:t>
            </a:r>
            <a:r>
              <a:rPr lang="en-US" b="1" dirty="0" err="1">
                <a:solidFill>
                  <a:srgbClr val="C00000"/>
                </a:solidFill>
              </a:rPr>
              <a:t>y</a:t>
            </a:r>
            <a:r>
              <a:rPr lang="en-US" b="1" baseline="30000" dirty="0" err="1" smtClean="0">
                <a:solidFill>
                  <a:srgbClr val="C00000"/>
                </a:solidFill>
              </a:rPr>
              <a:t>d</a:t>
            </a:r>
            <a:endParaRPr lang="en-US" b="1" baseline="30000" dirty="0">
              <a:solidFill>
                <a:srgbClr val="C00000"/>
              </a:solidFill>
            </a:endParaRPr>
          </a:p>
        </p:txBody>
      </p:sp>
      <p:pic>
        <p:nvPicPr>
          <p:cNvPr id="39" name="Picture 2" descr="devil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479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ight Arrow 49"/>
          <p:cNvSpPr/>
          <p:nvPr/>
        </p:nvSpPr>
        <p:spPr>
          <a:xfrm>
            <a:off x="4267200" y="3043230"/>
            <a:ext cx="1857388" cy="57150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>
                <a:solidFill>
                  <a:srgbClr val="C00000"/>
                </a:solidFill>
              </a:rPr>
              <a:t>y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,e,N)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1" name="Left Arrow 50"/>
          <p:cNvSpPr/>
          <p:nvPr/>
        </p:nvSpPr>
        <p:spPr>
          <a:xfrm>
            <a:off x="4267200" y="3543296"/>
            <a:ext cx="1785950" cy="571504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LSB(x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5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36DA8278-8F4F-44C3-A7E1-BA3F58CF8BC2}" type="slidenum">
              <a:rPr lang="en-US" smtClean="0"/>
              <a:pPr algn="r"/>
              <a:t>49</a:t>
            </a:fld>
            <a:endParaRPr lang="en-US" dirty="0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2133600" y="762000"/>
            <a:ext cx="1447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800" dirty="0" smtClean="0"/>
              <a:t>Carol</a:t>
            </a:r>
            <a:endParaRPr lang="en-US" dirty="0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6934200" y="2514600"/>
            <a:ext cx="1447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800" dirty="0" smtClean="0"/>
              <a:t>Charlie</a:t>
            </a:r>
            <a:endParaRPr lang="en-US" sz="2800" dirty="0"/>
          </a:p>
        </p:txBody>
      </p:sp>
      <p:sp>
        <p:nvSpPr>
          <p:cNvPr id="55" name="Rounded Rectangular Callout 15"/>
          <p:cNvSpPr>
            <a:spLocks noChangeArrowheads="1"/>
          </p:cNvSpPr>
          <p:nvPr/>
        </p:nvSpPr>
        <p:spPr bwMode="auto">
          <a:xfrm>
            <a:off x="5867400" y="457200"/>
            <a:ext cx="1524000" cy="457200"/>
          </a:xfrm>
          <a:prstGeom prst="wedgeRoundRectCallout">
            <a:avLst>
              <a:gd name="adj1" fmla="val -77193"/>
              <a:gd name="adj2" fmla="val 40748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1"/>
          <a:lstStyle/>
          <a:p>
            <a:pPr algn="ctr" defTabSz="914400" eaLnBrk="0" hangingPunct="0">
              <a:spcBef>
                <a:spcPct val="20000"/>
              </a:spcBef>
            </a:pP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5943600" y="499533"/>
            <a:ext cx="2209800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(y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b="1" baseline="30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 := x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baseline="30000" dirty="0" smtClean="0">
                <a:solidFill>
                  <a:srgbClr val="C00000"/>
                </a:solidFill>
              </a:rPr>
              <a:t> </a:t>
            </a:r>
            <a:endParaRPr lang="en-US" u="sng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304800" y="2743200"/>
            <a:ext cx="182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/>
              <a:t>Game 1</a:t>
            </a:r>
            <a:endParaRPr lang="en-US" dirty="0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6934200" y="4038600"/>
            <a:ext cx="182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/>
              <a:t>Game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6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/>
      <p:bldP spid="50" grpId="0" animBg="1"/>
      <p:bldP spid="51" grpId="0" animBg="1"/>
      <p:bldP spid="54" grpId="0"/>
      <p:bldP spid="55" grpId="0" animBg="1"/>
      <p:bldP spid="56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8915400" cy="707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1. Security definition</a:t>
            </a:r>
            <a:endParaRPr lang="en-US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2248" y="1578592"/>
            <a:ext cx="8901752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security property shall the scheme achieve?</a:t>
            </a:r>
            <a:endParaRPr lang="en-US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13"/>
          <p:cNvCxnSpPr>
            <a:cxnSpLocks noChangeShapeType="1"/>
          </p:cNvCxnSpPr>
          <p:nvPr/>
        </p:nvCxnSpPr>
        <p:spPr bwMode="auto">
          <a:xfrm flipV="1">
            <a:off x="1447800" y="2654302"/>
            <a:ext cx="511175" cy="1587"/>
          </a:xfrm>
          <a:prstGeom prst="straightConnector1">
            <a:avLst/>
          </a:prstGeom>
          <a:noFill/>
          <a:ln w="476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2286000"/>
            <a:ext cx="1219200" cy="3936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3400" y="2590800"/>
            <a:ext cx="638331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3"/>
          <p:cNvSpPr txBox="1"/>
          <p:nvPr/>
        </p:nvSpPr>
        <p:spPr>
          <a:xfrm>
            <a:off x="304800" y="76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Provable Security</a:t>
            </a:r>
            <a:endParaRPr lang="en-US" sz="4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81200" y="2362200"/>
            <a:ext cx="1236194" cy="570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ea typeface="ＭＳ Ｐゴシック" pitchFamily="34" charset="-128"/>
              </a:rPr>
              <a:t>Key</a:t>
            </a:r>
            <a:r>
              <a:rPr lang="it-IT" sz="2400" b="1" dirty="0" smtClean="0">
                <a:solidFill>
                  <a:srgbClr val="C00000"/>
                </a:solidFill>
                <a:ea typeface="ＭＳ Ｐゴシック" pitchFamily="34" charset="-128"/>
              </a:rPr>
              <a:t> K</a:t>
            </a:r>
            <a:endParaRPr lang="en-US" b="1" baseline="-250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2051755" y="200942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Encrypt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3733800" y="2438400"/>
            <a:ext cx="1440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iphertext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13"/>
          <p:cNvCxnSpPr>
            <a:cxnSpLocks noChangeShapeType="1"/>
          </p:cNvCxnSpPr>
          <p:nvPr/>
        </p:nvCxnSpPr>
        <p:spPr bwMode="auto">
          <a:xfrm flipV="1">
            <a:off x="3276600" y="2667000"/>
            <a:ext cx="511175" cy="1587"/>
          </a:xfrm>
          <a:prstGeom prst="straightConnector1">
            <a:avLst/>
          </a:prstGeom>
          <a:noFill/>
          <a:ln w="476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5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55" y="2135528"/>
            <a:ext cx="966577" cy="96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 bwMode="auto">
          <a:xfrm>
            <a:off x="6172200" y="1371600"/>
            <a:ext cx="1143000" cy="609600"/>
          </a:xfrm>
          <a:prstGeom prst="wedgeRoundRectCallout">
            <a:avLst>
              <a:gd name="adj1" fmla="val -81669"/>
              <a:gd name="adj2" fmla="val 9101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rgbClr val="82B4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???</a:t>
            </a:r>
          </a:p>
        </p:txBody>
      </p:sp>
      <p:sp>
        <p:nvSpPr>
          <p:cNvPr id="29" name="TextBox 3"/>
          <p:cNvSpPr txBox="1"/>
          <p:nvPr/>
        </p:nvSpPr>
        <p:spPr>
          <a:xfrm>
            <a:off x="6324600" y="2209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Ciphertext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shall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de-DE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hide</a:t>
            </a:r>
            <a:r>
              <a:rPr lang="de-DE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de-DE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message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3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7" grpId="0"/>
      <p:bldP spid="20" grpId="0"/>
      <p:bldP spid="27" grpId="0" animBg="1"/>
      <p:bldP spid="2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2819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Charlie                   can be used to compute </a:t>
            </a:r>
            <a:br>
              <a:rPr lang="en-US" dirty="0" smtClean="0"/>
            </a:b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LSB</a:t>
            </a:r>
            <a:r>
              <a:rPr lang="en-US" dirty="0" smtClean="0"/>
              <a:t> of </a:t>
            </a:r>
            <a:r>
              <a:rPr lang="en-US" b="1" dirty="0" smtClean="0">
                <a:solidFill>
                  <a:srgbClr val="C00000"/>
                </a:solidFill>
              </a:rPr>
              <a:t>x:=</a:t>
            </a:r>
            <a:r>
              <a:rPr lang="en-US" b="1" dirty="0" err="1" smtClean="0">
                <a:solidFill>
                  <a:srgbClr val="C00000"/>
                </a:solidFill>
              </a:rPr>
              <a:t>y</a:t>
            </a:r>
            <a:r>
              <a:rPr lang="en-US" b="1" baseline="30000" dirty="0" err="1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 mod 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Can it also be used to compute</a:t>
            </a:r>
          </a:p>
          <a:p>
            <a:pPr algn="ctr">
              <a:buNone/>
            </a:pPr>
            <a:r>
              <a:rPr lang="en-US" b="1" dirty="0" smtClean="0"/>
              <a:t>LSB</a:t>
            </a:r>
            <a:r>
              <a:rPr lang="en-US" dirty="0" smtClean="0"/>
              <a:t> of </a:t>
            </a:r>
            <a:r>
              <a:rPr lang="en-US" b="1" dirty="0" smtClean="0">
                <a:solidFill>
                  <a:srgbClr val="C00000"/>
                </a:solidFill>
              </a:rPr>
              <a:t>c · x mod N = c · </a:t>
            </a:r>
            <a:r>
              <a:rPr lang="en-US" b="1" dirty="0" err="1" smtClean="0">
                <a:solidFill>
                  <a:srgbClr val="C00000"/>
                </a:solidFill>
              </a:rPr>
              <a:t>y</a:t>
            </a:r>
            <a:r>
              <a:rPr lang="en-US" b="1" baseline="30000" dirty="0" err="1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 (for some </a:t>
            </a:r>
            <a:r>
              <a:rPr lang="en-US" b="1" dirty="0" smtClean="0">
                <a:solidFill>
                  <a:srgbClr val="C0504D"/>
                </a:solidFill>
              </a:rPr>
              <a:t>c</a:t>
            </a:r>
            <a:r>
              <a:rPr lang="en-US" dirty="0" smtClean="0"/>
              <a:t>)?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flipH="1">
            <a:off x="785786" y="4267200"/>
            <a:ext cx="2643206" cy="128588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(</a:t>
            </a:r>
            <a:r>
              <a:rPr lang="en-US" sz="2800" b="1" dirty="0" err="1" smtClean="0">
                <a:solidFill>
                  <a:srgbClr val="C00000"/>
                </a:solidFill>
              </a:rPr>
              <a:t>c</a:t>
            </a:r>
            <a:r>
              <a:rPr lang="en-US" sz="2800" b="1" baseline="30000" dirty="0" err="1" smtClean="0">
                <a:solidFill>
                  <a:srgbClr val="C00000"/>
                </a:solidFill>
              </a:rPr>
              <a:t>e</a:t>
            </a:r>
            <a:r>
              <a:rPr lang="en-US" sz="2800" b="1" baseline="30000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· y, e, N)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86248" y="3505200"/>
            <a:ext cx="4286280" cy="2714620"/>
          </a:xfrm>
          <a:prstGeom prst="rightArrow">
            <a:avLst>
              <a:gd name="adj1" fmla="val 66725"/>
              <a:gd name="adj2" fmla="val 181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outputs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b’ = LSB((</a:t>
            </a:r>
            <a:r>
              <a:rPr lang="en-US" sz="2400" b="1" dirty="0" err="1" smtClean="0">
                <a:solidFill>
                  <a:srgbClr val="C00000"/>
                </a:solidFill>
              </a:rPr>
              <a:t>c</a:t>
            </a:r>
            <a:r>
              <a:rPr lang="en-US" sz="2400" b="1" baseline="30000" dirty="0" err="1" smtClean="0">
                <a:solidFill>
                  <a:srgbClr val="C00000"/>
                </a:solidFill>
              </a:rPr>
              <a:t>e</a:t>
            </a:r>
            <a:r>
              <a:rPr lang="en-US" sz="2400" b="1" dirty="0" smtClean="0">
                <a:solidFill>
                  <a:srgbClr val="C00000"/>
                </a:solidFill>
              </a:rPr>
              <a:t>· y)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d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    = LSB (</a:t>
            </a:r>
            <a:r>
              <a:rPr lang="en-US" sz="2400" b="1" dirty="0" err="1" smtClean="0">
                <a:solidFill>
                  <a:srgbClr val="C00000"/>
                </a:solidFill>
              </a:rPr>
              <a:t>c</a:t>
            </a:r>
            <a:r>
              <a:rPr lang="en-US" sz="2400" b="1" baseline="30000" dirty="0" err="1" smtClean="0">
                <a:solidFill>
                  <a:srgbClr val="C00000"/>
                </a:solidFill>
              </a:rPr>
              <a:t>ed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· </a:t>
            </a:r>
            <a:r>
              <a:rPr lang="en-US" sz="2400" b="1" dirty="0" err="1" smtClean="0">
                <a:solidFill>
                  <a:srgbClr val="C00000"/>
                </a:solidFill>
              </a:rPr>
              <a:t>y</a:t>
            </a:r>
            <a:r>
              <a:rPr lang="en-US" sz="2400" b="1" baseline="30000" dirty="0" err="1" smtClean="0">
                <a:solidFill>
                  <a:srgbClr val="C00000"/>
                </a:solidFill>
              </a:rPr>
              <a:t>d</a:t>
            </a:r>
            <a:r>
              <a:rPr lang="en-US" sz="2400" b="1" dirty="0" smtClean="0">
                <a:solidFill>
                  <a:srgbClr val="C00000"/>
                </a:solidFill>
              </a:rPr>
              <a:t> )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 = LSB (c · </a:t>
            </a:r>
            <a:r>
              <a:rPr lang="en-US" sz="2400" b="1" dirty="0" err="1" smtClean="0">
                <a:solidFill>
                  <a:srgbClr val="C00000"/>
                </a:solidFill>
              </a:rPr>
              <a:t>y</a:t>
            </a:r>
            <a:r>
              <a:rPr lang="en-US" sz="2400" b="1" baseline="30000" dirty="0" err="1" smtClean="0">
                <a:solidFill>
                  <a:srgbClr val="C00000"/>
                </a:solidFill>
              </a:rPr>
              <a:t>d</a:t>
            </a:r>
            <a:r>
              <a:rPr lang="en-US" sz="2400" b="1" dirty="0" smtClean="0">
                <a:solidFill>
                  <a:srgbClr val="C00000"/>
                </a:solidFill>
              </a:rPr>
              <a:t> )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= LSB (c · x)</a:t>
            </a:r>
          </a:p>
          <a:p>
            <a:pPr algn="ctr"/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First observation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0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5765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36DA8278-8F4F-44C3-A7E1-BA3F58CF8BC2}" type="slidenum">
              <a:rPr lang="en-US" smtClean="0"/>
              <a:pPr algn="r"/>
              <a:t>50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58674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/>
              <a:t>How can Carol use this observation?</a:t>
            </a:r>
            <a:endParaRPr lang="en-US" dirty="0"/>
          </a:p>
        </p:txBody>
      </p:sp>
      <p:sp>
        <p:nvSpPr>
          <p:cNvPr id="15" name="Rounded Rectangular Callout 15"/>
          <p:cNvSpPr>
            <a:spLocks noChangeArrowheads="1"/>
          </p:cNvSpPr>
          <p:nvPr/>
        </p:nvSpPr>
        <p:spPr bwMode="auto">
          <a:xfrm>
            <a:off x="2819400" y="1524000"/>
            <a:ext cx="2971800" cy="1828799"/>
          </a:xfrm>
          <a:prstGeom prst="wedgeRoundRectCallout">
            <a:avLst>
              <a:gd name="adj1" fmla="val 3622"/>
              <a:gd name="adj2" fmla="val 10914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1"/>
          <a:lstStyle/>
          <a:p>
            <a:pPr algn="ctr" defTabSz="914400" eaLnBrk="0" hangingPunct="0">
              <a:spcBef>
                <a:spcPct val="20000"/>
              </a:spcBef>
            </a:pP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895600" y="1752600"/>
            <a:ext cx="2895600" cy="120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sz="2400" dirty="0" smtClean="0"/>
              <a:t>This works because  </a:t>
            </a:r>
            <a:r>
              <a:rPr lang="en-US" sz="2400" b="1" dirty="0" err="1" smtClean="0">
                <a:solidFill>
                  <a:schemeClr val="accent2"/>
                </a:solidFill>
              </a:rPr>
              <a:t>c</a:t>
            </a:r>
            <a:r>
              <a:rPr lang="en-US" sz="2400" b="1" baseline="30000" dirty="0" err="1" smtClean="0">
                <a:solidFill>
                  <a:schemeClr val="accent2"/>
                </a:solidFill>
              </a:rPr>
              <a:t>e</a:t>
            </a:r>
            <a:r>
              <a:rPr lang="en-US" sz="2400" b="1" dirty="0" smtClean="0">
                <a:solidFill>
                  <a:schemeClr val="accent2"/>
                </a:solidFill>
              </a:rPr>
              <a:t> · y</a:t>
            </a:r>
            <a:r>
              <a:rPr lang="en-US" sz="2400" dirty="0" smtClean="0"/>
              <a:t> is still a random value</a:t>
            </a:r>
            <a:endParaRPr lang="en-US" sz="2400" u="sng" baseline="30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  <p:bldP spid="13" grpId="0"/>
      <p:bldP spid="15" grpId="0" animBg="1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Outline of the reduction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28860" y="1266828"/>
            <a:ext cx="6286544" cy="44481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5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909638"/>
            <a:ext cx="2071702" cy="1432142"/>
          </a:xfrm>
          <a:prstGeom prst="rect">
            <a:avLst/>
          </a:prstGeom>
          <a:noFill/>
        </p:spPr>
      </p:pic>
      <p:sp>
        <p:nvSpPr>
          <p:cNvPr id="27" name="Left Arrow 26"/>
          <p:cNvSpPr/>
          <p:nvPr/>
        </p:nvSpPr>
        <p:spPr>
          <a:xfrm flipH="1">
            <a:off x="285720" y="838200"/>
            <a:ext cx="1643074" cy="128588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(</a:t>
            </a:r>
            <a:r>
              <a:rPr lang="en-US" sz="2000" b="1" dirty="0" err="1">
                <a:solidFill>
                  <a:srgbClr val="C00000"/>
                </a:solidFill>
              </a:rPr>
              <a:t>y</a:t>
            </a:r>
            <a:r>
              <a:rPr lang="en-US" sz="2000" b="1" dirty="0" err="1" smtClean="0">
                <a:solidFill>
                  <a:srgbClr val="C00000"/>
                </a:solidFill>
              </a:rPr>
              <a:t>,e,N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286248" y="1371600"/>
            <a:ext cx="1857388" cy="57150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(2</a:t>
            </a:r>
            <a:r>
              <a:rPr lang="en-US" b="1" baseline="30000" dirty="0" smtClean="0">
                <a:solidFill>
                  <a:srgbClr val="C00000"/>
                </a:solidFill>
              </a:rPr>
              <a:t>e</a:t>
            </a:r>
            <a:r>
              <a:rPr lang="en-US" b="1" dirty="0" smtClean="0">
                <a:solidFill>
                  <a:srgbClr val="C00000"/>
                </a:solidFill>
              </a:rPr>
              <a:t>y,e,N)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4" name="Left Arrow 33"/>
          <p:cNvSpPr/>
          <p:nvPr/>
        </p:nvSpPr>
        <p:spPr>
          <a:xfrm>
            <a:off x="4286248" y="1871666"/>
            <a:ext cx="1785950" cy="571504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LSB(2x)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357686" y="3805230"/>
            <a:ext cx="1857388" cy="57150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(8</a:t>
            </a:r>
            <a:r>
              <a:rPr lang="en-US" b="1" baseline="30000" dirty="0" smtClean="0">
                <a:solidFill>
                  <a:srgbClr val="C00000"/>
                </a:solidFill>
              </a:rPr>
              <a:t>e</a:t>
            </a:r>
            <a:r>
              <a:rPr lang="en-US" b="1" dirty="0" smtClean="0">
                <a:solidFill>
                  <a:srgbClr val="C00000"/>
                </a:solidFill>
              </a:rPr>
              <a:t>y,e,N)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6" name="Left Arrow 35"/>
          <p:cNvSpPr/>
          <p:nvPr/>
        </p:nvSpPr>
        <p:spPr>
          <a:xfrm>
            <a:off x="4357686" y="4305296"/>
            <a:ext cx="1785950" cy="571504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LSB(8x)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 flipH="1">
            <a:off x="4857420" y="504858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38" name="Left Arrow 37"/>
          <p:cNvSpPr/>
          <p:nvPr/>
        </p:nvSpPr>
        <p:spPr>
          <a:xfrm>
            <a:off x="228600" y="4267200"/>
            <a:ext cx="2000264" cy="1143008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x</a:t>
            </a:r>
            <a:r>
              <a:rPr lang="en-US" b="1" dirty="0" smtClean="0">
                <a:solidFill>
                  <a:srgbClr val="C00000"/>
                </a:solidFill>
              </a:rPr>
              <a:t>=</a:t>
            </a:r>
            <a:r>
              <a:rPr lang="en-US" b="1" dirty="0" err="1">
                <a:solidFill>
                  <a:srgbClr val="C00000"/>
                </a:solidFill>
              </a:rPr>
              <a:t>y</a:t>
            </a:r>
            <a:r>
              <a:rPr lang="en-US" b="1" baseline="30000" dirty="0" err="1" smtClean="0">
                <a:solidFill>
                  <a:srgbClr val="C00000"/>
                </a:solidFill>
              </a:rPr>
              <a:t>d</a:t>
            </a:r>
            <a:endParaRPr lang="en-US" b="1" baseline="30000" dirty="0">
              <a:solidFill>
                <a:srgbClr val="C00000"/>
              </a:solidFill>
            </a:endParaRPr>
          </a:p>
        </p:txBody>
      </p:sp>
      <p:pic>
        <p:nvPicPr>
          <p:cNvPr id="39" name="Picture 2" descr="devil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907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ight Arrow 49"/>
          <p:cNvSpPr/>
          <p:nvPr/>
        </p:nvSpPr>
        <p:spPr>
          <a:xfrm>
            <a:off x="4267200" y="2586030"/>
            <a:ext cx="1857388" cy="57150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(4</a:t>
            </a:r>
            <a:r>
              <a:rPr lang="en-US" b="1" baseline="30000" dirty="0" smtClean="0">
                <a:solidFill>
                  <a:srgbClr val="C00000"/>
                </a:solidFill>
              </a:rPr>
              <a:t>e</a:t>
            </a:r>
            <a:r>
              <a:rPr lang="en-US" b="1" dirty="0" smtClean="0">
                <a:solidFill>
                  <a:srgbClr val="C00000"/>
                </a:solidFill>
              </a:rPr>
              <a:t>y,e,N)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1" name="Left Arrow 50"/>
          <p:cNvSpPr/>
          <p:nvPr/>
        </p:nvSpPr>
        <p:spPr>
          <a:xfrm>
            <a:off x="4267200" y="3086096"/>
            <a:ext cx="1785950" cy="571504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</a:t>
            </a:r>
            <a:r>
              <a:rPr lang="en-US" b="1" dirty="0" smtClean="0">
                <a:solidFill>
                  <a:srgbClr val="C00000"/>
                </a:solidFill>
              </a:rPr>
              <a:t>SB(4x)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21" name="Rounded Rectangular Callout 15"/>
          <p:cNvSpPr>
            <a:spLocks noChangeArrowheads="1"/>
          </p:cNvSpPr>
          <p:nvPr/>
        </p:nvSpPr>
        <p:spPr bwMode="auto">
          <a:xfrm>
            <a:off x="5867400" y="457200"/>
            <a:ext cx="2438400" cy="457200"/>
          </a:xfrm>
          <a:prstGeom prst="wedgeRoundRectCallout">
            <a:avLst>
              <a:gd name="adj1" fmla="val -64750"/>
              <a:gd name="adj2" fmla="val 30330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1"/>
          <a:lstStyle/>
          <a:p>
            <a:pPr algn="ctr" defTabSz="914400" eaLnBrk="0" hangingPunct="0">
              <a:spcBef>
                <a:spcPct val="20000"/>
              </a:spcBef>
            </a:pP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025445" y="499533"/>
            <a:ext cx="2209800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(2</a:t>
            </a:r>
            <a:r>
              <a:rPr lang="en-US" b="1" baseline="30000" dirty="0" smtClean="0">
                <a:solidFill>
                  <a:srgbClr val="C00000"/>
                </a:solidFill>
              </a:rPr>
              <a:t>e</a:t>
            </a:r>
            <a:r>
              <a:rPr lang="en-US" b="1" dirty="0" smtClean="0">
                <a:solidFill>
                  <a:srgbClr val="C00000"/>
                </a:solidFill>
              </a:rPr>
              <a:t>y)</a:t>
            </a:r>
            <a:r>
              <a:rPr lang="en-US" b="1" baseline="30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 := 2</a:t>
            </a:r>
            <a:r>
              <a:rPr lang="en-US" b="1" baseline="30000" dirty="0" smtClean="0">
                <a:solidFill>
                  <a:srgbClr val="C00000"/>
                </a:solidFill>
              </a:rPr>
              <a:t>ed</a:t>
            </a:r>
            <a:r>
              <a:rPr lang="en-US" b="1" dirty="0" smtClean="0">
                <a:solidFill>
                  <a:srgbClr val="C00000"/>
                </a:solidFill>
              </a:rPr>
              <a:t>x</a:t>
            </a:r>
            <a:r>
              <a:rPr lang="en-US" b="1" baseline="30000" dirty="0" smtClean="0">
                <a:solidFill>
                  <a:srgbClr val="C00000"/>
                </a:solidFill>
              </a:rPr>
              <a:t>ed </a:t>
            </a:r>
            <a:r>
              <a:rPr lang="en-US" b="1" dirty="0" smtClean="0">
                <a:solidFill>
                  <a:srgbClr val="C00000"/>
                </a:solidFill>
              </a:rPr>
              <a:t>:= 2x</a:t>
            </a:r>
            <a:r>
              <a:rPr lang="en-US" b="1" baseline="30000" dirty="0" smtClean="0">
                <a:solidFill>
                  <a:srgbClr val="C00000"/>
                </a:solidFill>
              </a:rPr>
              <a:t> </a:t>
            </a:r>
            <a:endParaRPr lang="en-US" u="sng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04800" y="58674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/>
              <a:t>Why is it useful?</a:t>
            </a:r>
            <a:endParaRPr lang="en-US" dirty="0"/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36DA8278-8F4F-44C3-A7E1-BA3F58CF8BC2}" type="slidenum">
              <a:rPr lang="en-US" smtClean="0"/>
              <a:pPr algn="r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0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/>
      <p:bldP spid="50" grpId="0" animBg="1"/>
      <p:bldP spid="51" grpId="0" animBg="1"/>
      <p:bldP spid="21" grpId="0" animBg="1"/>
      <p:bldP spid="22" grpId="0"/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ontent Placeholder 2"/>
          <p:cNvSpPr txBox="1">
            <a:spLocks/>
          </p:cNvSpPr>
          <p:nvPr/>
        </p:nvSpPr>
        <p:spPr>
          <a:xfrm>
            <a:off x="304800" y="6858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800" dirty="0" smtClean="0"/>
              <a:t>What does it tell us about </a:t>
            </a:r>
            <a:r>
              <a:rPr lang="en-US" sz="2800" b="1" dirty="0" smtClean="0">
                <a:solidFill>
                  <a:srgbClr val="C0504D"/>
                </a:solidFill>
              </a:rPr>
              <a:t>x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28991" y="2071678"/>
          <a:ext cx="2357454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616"/>
                <a:gridCol w="858458"/>
                <a:gridCol w="714380"/>
              </a:tblGrid>
              <a:tr h="42862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 .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622003"/>
              </p:ext>
            </p:extLst>
          </p:nvPr>
        </p:nvGraphicFramePr>
        <p:xfrm>
          <a:off x="2285984" y="3000372"/>
          <a:ext cx="47149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571636"/>
                <a:gridCol w="15716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2   4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2N-2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rapezoid 9"/>
          <p:cNvSpPr/>
          <p:nvPr/>
        </p:nvSpPr>
        <p:spPr>
          <a:xfrm>
            <a:off x="2285983" y="2571744"/>
            <a:ext cx="4643471" cy="357190"/>
          </a:xfrm>
          <a:prstGeom prst="trapezoid">
            <a:avLst>
              <a:gd name="adj" fmla="val 3191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389256"/>
              </p:ext>
            </p:extLst>
          </p:nvPr>
        </p:nvGraphicFramePr>
        <p:xfrm>
          <a:off x="2285984" y="3929066"/>
          <a:ext cx="2357454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616"/>
                <a:gridCol w="858458"/>
                <a:gridCol w="714380"/>
              </a:tblGrid>
              <a:tr h="42862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  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 .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150262"/>
              </p:ext>
            </p:extLst>
          </p:nvPr>
        </p:nvGraphicFramePr>
        <p:xfrm>
          <a:off x="4643438" y="3929066"/>
          <a:ext cx="2357454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616"/>
                <a:gridCol w="858458"/>
                <a:gridCol w="714380"/>
              </a:tblGrid>
              <a:tr h="42862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 .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N-2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85786" y="2143116"/>
            <a:ext cx="28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x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904" y="300037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2x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348" y="4000504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2x mod 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 rot="16200000">
            <a:off x="3214678" y="3500438"/>
            <a:ext cx="500066" cy="2357454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6200000">
            <a:off x="5572132" y="3500438"/>
            <a:ext cx="500066" cy="2357454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310395" y="486990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= 2x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39287" y="485776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= 2x - 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85984" y="3429000"/>
            <a:ext cx="4714908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894001" y="3321843"/>
            <a:ext cx="3499668" cy="79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Brace 35"/>
          <p:cNvSpPr/>
          <p:nvPr/>
        </p:nvSpPr>
        <p:spPr>
          <a:xfrm rot="5400000">
            <a:off x="3786182" y="1214422"/>
            <a:ext cx="500066" cy="1214446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 rot="5400000">
            <a:off x="4964909" y="1250141"/>
            <a:ext cx="500066" cy="1143008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500430" y="1214422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x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≤(N-1)/2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4876" y="1214422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x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&gt;(N-1)/2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72396" y="3929066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Remember: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N=</a:t>
            </a:r>
            <a:r>
              <a:rPr lang="en-US" b="1" dirty="0" err="1" smtClean="0">
                <a:solidFill>
                  <a:srgbClr val="C00000"/>
                </a:solidFill>
              </a:rPr>
              <a:t>pq</a:t>
            </a:r>
            <a:r>
              <a:rPr lang="en-US" dirty="0" smtClean="0"/>
              <a:t> is odd</a:t>
            </a:r>
            <a:endParaRPr lang="en-US" dirty="0"/>
          </a:p>
        </p:txBody>
      </p:sp>
      <p:sp>
        <p:nvSpPr>
          <p:cNvPr id="42" name="Left Arrow 41"/>
          <p:cNvSpPr/>
          <p:nvPr/>
        </p:nvSpPr>
        <p:spPr>
          <a:xfrm rot="16200000" flipH="1">
            <a:off x="3000364" y="5286388"/>
            <a:ext cx="928694" cy="64294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even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57158" y="6167735"/>
            <a:ext cx="6057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Moral</a:t>
            </a:r>
            <a:r>
              <a:rPr lang="en-US" sz="2400" dirty="0" smtClean="0"/>
              <a:t>:  </a:t>
            </a:r>
            <a:r>
              <a:rPr lang="en-US" sz="2400" b="1" dirty="0" smtClean="0">
                <a:solidFill>
                  <a:srgbClr val="C00000"/>
                </a:solidFill>
              </a:rPr>
              <a:t>x 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 [1,...,(N-1)/2] 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iff</a:t>
            </a:r>
            <a:r>
              <a:rPr lang="en-US" sz="2400" dirty="0" smtClean="0">
                <a:sym typeface="Symbol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2x mod N </a:t>
            </a:r>
            <a:r>
              <a:rPr lang="en-US" sz="2400" dirty="0" smtClean="0">
                <a:sym typeface="Symbol"/>
              </a:rPr>
              <a:t>is even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4" name="Left Arrow 43"/>
          <p:cNvSpPr/>
          <p:nvPr/>
        </p:nvSpPr>
        <p:spPr>
          <a:xfrm rot="16200000" flipH="1">
            <a:off x="5380490" y="5301785"/>
            <a:ext cx="928694" cy="642942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odd</a:t>
            </a:r>
            <a:endParaRPr lang="en-US" b="1" dirty="0"/>
          </a:p>
        </p:txBody>
      </p:sp>
      <p:sp>
        <p:nvSpPr>
          <p:cNvPr id="33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How is it useful?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81000" y="5257800"/>
            <a:ext cx="2438400" cy="762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200" b="1" dirty="0" smtClean="0">
                <a:solidFill>
                  <a:srgbClr val="C0504D"/>
                </a:solidFill>
              </a:rPr>
              <a:t>LSB(2x)</a:t>
            </a:r>
            <a:r>
              <a:rPr lang="en-US" sz="2200" dirty="0" smtClean="0"/>
              <a:t> reveals if </a:t>
            </a:r>
            <a:r>
              <a:rPr lang="en-US" sz="2200" b="1" dirty="0" smtClean="0">
                <a:solidFill>
                  <a:srgbClr val="C0504D"/>
                </a:solidFill>
              </a:rPr>
              <a:t>2x</a:t>
            </a:r>
            <a:r>
              <a:rPr lang="en-US" sz="2200" dirty="0" smtClean="0"/>
              <a:t> is odd or even</a:t>
            </a:r>
          </a:p>
          <a:p>
            <a:pPr>
              <a:buFont typeface="Arial" pitchFamily="34" charset="0"/>
              <a:buNone/>
            </a:pPr>
            <a:endParaRPr lang="en-US" sz="2700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0" y="2514600"/>
            <a:ext cx="2057400" cy="457200"/>
            <a:chOff x="-9144000" y="7162800"/>
            <a:chExt cx="2057400" cy="457200"/>
          </a:xfrm>
        </p:grpSpPr>
        <p:sp>
          <p:nvSpPr>
            <p:cNvPr id="40" name="Rounded Rectangular Callout 15"/>
            <p:cNvSpPr>
              <a:spLocks noChangeArrowheads="1"/>
            </p:cNvSpPr>
            <p:nvPr/>
          </p:nvSpPr>
          <p:spPr bwMode="auto">
            <a:xfrm>
              <a:off x="-9144000" y="7162800"/>
              <a:ext cx="2057400" cy="457200"/>
            </a:xfrm>
            <a:prstGeom prst="wedgeRoundRectCallout">
              <a:avLst>
                <a:gd name="adj1" fmla="val 50521"/>
                <a:gd name="adj2" fmla="val 270120"/>
                <a:gd name="adj3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30" tIns="45715" rIns="91430" bIns="45715" anchor="ctr" anchorCtr="1"/>
            <a:lstStyle/>
            <a:p>
              <a:pPr algn="ctr" defTabSz="914400" eaLnBrk="0" hangingPunct="0">
                <a:spcBef>
                  <a:spcPct val="20000"/>
                </a:spcBef>
              </a:pP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-9067800" y="7162800"/>
              <a:ext cx="1676400" cy="369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0" tIns="45715" rIns="91430" bIns="45715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2(N-1)/2 = N-1</a:t>
              </a:r>
              <a:endParaRPr lang="en-US" u="sng" baseline="30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00600" y="2514600"/>
            <a:ext cx="3352800" cy="457200"/>
            <a:chOff x="-4267200" y="5638800"/>
            <a:chExt cx="2667000" cy="457200"/>
          </a:xfrm>
        </p:grpSpPr>
        <p:sp>
          <p:nvSpPr>
            <p:cNvPr id="46" name="Rounded Rectangular Callout 15"/>
            <p:cNvSpPr>
              <a:spLocks noChangeArrowheads="1"/>
            </p:cNvSpPr>
            <p:nvPr/>
          </p:nvSpPr>
          <p:spPr bwMode="auto">
            <a:xfrm>
              <a:off x="-4267200" y="5638800"/>
              <a:ext cx="2667000" cy="457200"/>
            </a:xfrm>
            <a:prstGeom prst="wedgeRoundRectCallout">
              <a:avLst>
                <a:gd name="adj1" fmla="val -47436"/>
                <a:gd name="adj2" fmla="val 267805"/>
                <a:gd name="adj3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30" tIns="45715" rIns="91430" bIns="45715" anchor="ctr" anchorCtr="1"/>
            <a:lstStyle/>
            <a:p>
              <a:pPr algn="ctr" defTabSz="914400" eaLnBrk="0" hangingPunct="0">
                <a:spcBef>
                  <a:spcPct val="20000"/>
                </a:spcBef>
              </a:pP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-4114800" y="5715000"/>
              <a:ext cx="2438400" cy="369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0" tIns="45715" rIns="91430" bIns="45715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2((N-1)/2 +1) =N+1 mod N = 1</a:t>
              </a:r>
              <a:endParaRPr lang="en-US" u="sng" baseline="30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2133600" y="1905000"/>
            <a:ext cx="2514600" cy="2514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47800" y="685800"/>
            <a:ext cx="2133600" cy="761999"/>
            <a:chOff x="-2819400" y="990600"/>
            <a:chExt cx="2133600" cy="761999"/>
          </a:xfrm>
        </p:grpSpPr>
        <p:sp>
          <p:nvSpPr>
            <p:cNvPr id="51" name="Rounded Rectangular Callout 15"/>
            <p:cNvSpPr>
              <a:spLocks noChangeArrowheads="1"/>
            </p:cNvSpPr>
            <p:nvPr/>
          </p:nvSpPr>
          <p:spPr bwMode="auto">
            <a:xfrm>
              <a:off x="-2819400" y="990600"/>
              <a:ext cx="1981200" cy="761999"/>
            </a:xfrm>
            <a:prstGeom prst="wedgeRoundRectCallout">
              <a:avLst>
                <a:gd name="adj1" fmla="val 3622"/>
                <a:gd name="adj2" fmla="val 109140"/>
                <a:gd name="adj3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30" tIns="45715" rIns="91430" bIns="45715" anchor="ctr" anchorCtr="1"/>
            <a:lstStyle/>
            <a:p>
              <a:pPr algn="ctr" defTabSz="914400" eaLnBrk="0" hangingPunct="0">
                <a:spcBef>
                  <a:spcPct val="20000"/>
                </a:spcBef>
              </a:pP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-2743200" y="1030079"/>
              <a:ext cx="2057400" cy="6463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0" tIns="45715" rIns="91430" bIns="45715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Suppose LSB(2x) was even</a:t>
              </a:r>
              <a:endParaRPr lang="en-US" u="sng" baseline="30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3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Left Arrow 53"/>
          <p:cNvSpPr/>
          <p:nvPr/>
        </p:nvSpPr>
        <p:spPr>
          <a:xfrm flipH="1">
            <a:off x="6019800" y="533400"/>
            <a:ext cx="1524000" cy="68580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</a:rPr>
              <a:t>e </a:t>
            </a:r>
            <a:r>
              <a:rPr lang="en-US" b="1" dirty="0" smtClean="0">
                <a:solidFill>
                  <a:srgbClr val="C00000"/>
                </a:solidFill>
              </a:rPr>
              <a:t>· y, e, 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5" name="Left Arrow 54"/>
          <p:cNvSpPr/>
          <p:nvPr/>
        </p:nvSpPr>
        <p:spPr>
          <a:xfrm rot="5400000" flipH="1">
            <a:off x="7734300" y="1485900"/>
            <a:ext cx="685800" cy="60960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15200" y="2057400"/>
            <a:ext cx="157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LSB(2x mod 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36DA8278-8F4F-44C3-A7E1-BA3F58CF8BC2}" type="slidenum">
              <a:rPr lang="en-US" smtClean="0"/>
              <a:pPr algn="r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7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0" grpId="0" animBg="1"/>
      <p:bldP spid="25" grpId="0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6" grpId="0" animBg="1"/>
      <p:bldP spid="37" grpId="0" animBg="1"/>
      <p:bldP spid="38" grpId="0"/>
      <p:bldP spid="39" grpId="0"/>
      <p:bldP spid="41" grpId="0"/>
      <p:bldP spid="42" grpId="0" animBg="1"/>
      <p:bldP spid="43" grpId="0"/>
      <p:bldP spid="44" grpId="0" animBg="1"/>
      <p:bldP spid="35" grpId="0"/>
      <p:bldP spid="4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43302" y="2071678"/>
          <a:ext cx="2286019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841"/>
                <a:gridCol w="832445"/>
                <a:gridCol w="692733"/>
              </a:tblGrid>
              <a:tr h="42862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 .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28660" y="3000372"/>
          <a:ext cx="8072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5"/>
                <a:gridCol w="3024209"/>
                <a:gridCol w="26908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4N-4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rapezoid 9"/>
          <p:cNvSpPr/>
          <p:nvPr/>
        </p:nvSpPr>
        <p:spPr>
          <a:xfrm>
            <a:off x="928661" y="2571744"/>
            <a:ext cx="8072494" cy="357190"/>
          </a:xfrm>
          <a:prstGeom prst="trapezoid">
            <a:avLst>
              <a:gd name="adj" fmla="val 7962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28595" y="2143116"/>
            <a:ext cx="28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x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4713" y="300037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4x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857628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4x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mod 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 rot="16200000">
            <a:off x="1643042" y="3643314"/>
            <a:ext cx="500066" cy="1928826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6200000">
            <a:off x="3571868" y="3643314"/>
            <a:ext cx="500066" cy="1928826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71604" y="485776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= 4x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72396" y="485776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= 4x - 3N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28661" y="3429000"/>
            <a:ext cx="8072494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 rot="5400000">
            <a:off x="3679024" y="1535893"/>
            <a:ext cx="500066" cy="571504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714743" y="1142984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sym typeface="Symbol"/>
              </a:rPr>
              <a:t>(N-1)/4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42" name="Left Arrow 41"/>
          <p:cNvSpPr/>
          <p:nvPr/>
        </p:nvSpPr>
        <p:spPr>
          <a:xfrm rot="16200000" flipH="1">
            <a:off x="1484091" y="5231025"/>
            <a:ext cx="817968" cy="64294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even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71471" y="6143644"/>
            <a:ext cx="7684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Moral</a:t>
            </a:r>
            <a:r>
              <a:rPr lang="en-US" sz="2000" dirty="0" smtClean="0"/>
              <a:t>:  </a:t>
            </a:r>
            <a:r>
              <a:rPr lang="en-US" sz="2000" b="1" dirty="0" smtClean="0">
                <a:solidFill>
                  <a:srgbClr val="C00000"/>
                </a:solidFill>
              </a:rPr>
              <a:t>x 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 [1,...,(N-1)/4]  [(N/2)+1,...,3(N-1)/4] 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iff</a:t>
            </a:r>
            <a:r>
              <a:rPr lang="en-US" sz="2000" dirty="0" smtClean="0">
                <a:sym typeface="Symbol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4x mod N </a:t>
            </a:r>
            <a:r>
              <a:rPr lang="en-US" sz="2000" dirty="0" smtClean="0">
                <a:sym typeface="Symbol"/>
              </a:rPr>
              <a:t>is even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3" name="Left Brace 32"/>
          <p:cNvSpPr/>
          <p:nvPr/>
        </p:nvSpPr>
        <p:spPr>
          <a:xfrm rot="5400000">
            <a:off x="4250528" y="1535893"/>
            <a:ext cx="500066" cy="571504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5400000">
            <a:off x="4822032" y="1535893"/>
            <a:ext cx="500066" cy="571504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e 43"/>
          <p:cNvSpPr/>
          <p:nvPr/>
        </p:nvSpPr>
        <p:spPr>
          <a:xfrm rot="5400000">
            <a:off x="5393536" y="1535893"/>
            <a:ext cx="500066" cy="571504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357685" y="857232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sym typeface="Symbol"/>
              </a:rPr>
              <a:t>(N-1)/2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00627" y="1142984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sym typeface="Symbol"/>
              </a:rPr>
              <a:t>3(N-1)/4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3714743" y="2071678"/>
            <a:ext cx="1000132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4894264" y="2035959"/>
            <a:ext cx="927900" cy="79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45057"/>
              </p:ext>
            </p:extLst>
          </p:nvPr>
        </p:nvGraphicFramePr>
        <p:xfrm>
          <a:off x="928664" y="3929066"/>
          <a:ext cx="1928824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958"/>
                <a:gridCol w="702374"/>
                <a:gridCol w="584492"/>
              </a:tblGrid>
              <a:tr h="42862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 .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411597"/>
              </p:ext>
            </p:extLst>
          </p:nvPr>
        </p:nvGraphicFramePr>
        <p:xfrm>
          <a:off x="2857488" y="3929066"/>
          <a:ext cx="1928825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959"/>
                <a:gridCol w="702374"/>
                <a:gridCol w="584492"/>
              </a:tblGrid>
              <a:tr h="42862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 .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N-2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301355"/>
              </p:ext>
            </p:extLst>
          </p:nvPr>
        </p:nvGraphicFramePr>
        <p:xfrm>
          <a:off x="4786313" y="3929066"/>
          <a:ext cx="2143140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288"/>
                <a:gridCol w="780416"/>
                <a:gridCol w="649436"/>
              </a:tblGrid>
              <a:tr h="42862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 .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N-3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098449"/>
              </p:ext>
            </p:extLst>
          </p:nvPr>
        </p:nvGraphicFramePr>
        <p:xfrm>
          <a:off x="6929453" y="3929066"/>
          <a:ext cx="2071701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511"/>
                <a:gridCol w="754402"/>
                <a:gridCol w="627788"/>
              </a:tblGrid>
              <a:tr h="42862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 .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N-4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0" name="Straight Connector 59"/>
          <p:cNvCxnSpPr/>
          <p:nvPr/>
        </p:nvCxnSpPr>
        <p:spPr>
          <a:xfrm rot="10800000" flipV="1">
            <a:off x="2857489" y="2571744"/>
            <a:ext cx="1357321" cy="35719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2606660" y="3178967"/>
            <a:ext cx="500860" cy="79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179621" y="4035429"/>
            <a:ext cx="1357322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357817" y="2500306"/>
            <a:ext cx="1571637" cy="42862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679420" y="3178967"/>
            <a:ext cx="500066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6287306" y="4071148"/>
            <a:ext cx="1285884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3072596" y="3000373"/>
            <a:ext cx="3428230" cy="793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Left Brace 73"/>
          <p:cNvSpPr/>
          <p:nvPr/>
        </p:nvSpPr>
        <p:spPr>
          <a:xfrm rot="16200000">
            <a:off x="5607851" y="3536157"/>
            <a:ext cx="500066" cy="2143140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Brace 74"/>
          <p:cNvSpPr/>
          <p:nvPr/>
        </p:nvSpPr>
        <p:spPr>
          <a:xfrm rot="16200000">
            <a:off x="7715272" y="3571876"/>
            <a:ext cx="500066" cy="2071702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3571868" y="485776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= 4x - 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43570" y="485776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= 4x – 2N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0" name="Left Arrow 79"/>
          <p:cNvSpPr/>
          <p:nvPr/>
        </p:nvSpPr>
        <p:spPr>
          <a:xfrm rot="16200000" flipH="1">
            <a:off x="7651267" y="5249232"/>
            <a:ext cx="817968" cy="642942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odd</a:t>
            </a:r>
            <a:endParaRPr lang="en-US" b="1" dirty="0"/>
          </a:p>
        </p:txBody>
      </p:sp>
      <p:sp>
        <p:nvSpPr>
          <p:cNvPr id="83" name="Left Arrow 82"/>
          <p:cNvSpPr/>
          <p:nvPr/>
        </p:nvSpPr>
        <p:spPr>
          <a:xfrm rot="16200000" flipH="1">
            <a:off x="5484619" y="5231025"/>
            <a:ext cx="817968" cy="64294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even</a:t>
            </a:r>
            <a:endParaRPr lang="en-US" b="1" dirty="0"/>
          </a:p>
        </p:txBody>
      </p:sp>
      <p:sp>
        <p:nvSpPr>
          <p:cNvPr id="84" name="Left Arrow 83"/>
          <p:cNvSpPr/>
          <p:nvPr/>
        </p:nvSpPr>
        <p:spPr>
          <a:xfrm rot="16200000" flipH="1">
            <a:off x="3484355" y="5302463"/>
            <a:ext cx="817968" cy="642942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odd</a:t>
            </a:r>
            <a:endParaRPr lang="en-US" b="1" dirty="0"/>
          </a:p>
        </p:txBody>
      </p:sp>
      <p:sp>
        <p:nvSpPr>
          <p:cNvPr id="47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How is it useful?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14400" y="1981200"/>
            <a:ext cx="3733800" cy="2514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895600" y="1981200"/>
            <a:ext cx="1752600" cy="2514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ular Callout 15"/>
          <p:cNvSpPr>
            <a:spLocks noChangeArrowheads="1"/>
          </p:cNvSpPr>
          <p:nvPr/>
        </p:nvSpPr>
        <p:spPr bwMode="auto">
          <a:xfrm>
            <a:off x="609600" y="685800"/>
            <a:ext cx="1981200" cy="761999"/>
          </a:xfrm>
          <a:prstGeom prst="wedgeRoundRectCallout">
            <a:avLst>
              <a:gd name="adj1" fmla="val 3622"/>
              <a:gd name="adj2" fmla="val 10914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1"/>
          <a:lstStyle/>
          <a:p>
            <a:pPr algn="ctr" defTabSz="914400" eaLnBrk="0" hangingPunct="0">
              <a:spcBef>
                <a:spcPct val="20000"/>
              </a:spcBef>
            </a:pP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685800" y="725279"/>
            <a:ext cx="2057400" cy="646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Suppose LSB(2x) was even</a:t>
            </a:r>
            <a:endParaRPr lang="en-US" u="sng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ounded Rectangular Callout 15"/>
          <p:cNvSpPr>
            <a:spLocks noChangeArrowheads="1"/>
          </p:cNvSpPr>
          <p:nvPr/>
        </p:nvSpPr>
        <p:spPr bwMode="auto">
          <a:xfrm>
            <a:off x="3048000" y="722521"/>
            <a:ext cx="1981200" cy="761999"/>
          </a:xfrm>
          <a:prstGeom prst="wedgeRoundRectCallout">
            <a:avLst>
              <a:gd name="adj1" fmla="val 3622"/>
              <a:gd name="adj2" fmla="val 10914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1"/>
          <a:lstStyle/>
          <a:p>
            <a:pPr algn="ctr" defTabSz="914400" eaLnBrk="0" hangingPunct="0">
              <a:spcBef>
                <a:spcPct val="20000"/>
              </a:spcBef>
            </a:pP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3124200" y="762000"/>
            <a:ext cx="2057400" cy="646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Suppose LSB(4x) was odd</a:t>
            </a:r>
            <a:endParaRPr lang="en-US" u="sng" baseline="30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Left Arrow 63"/>
          <p:cNvSpPr/>
          <p:nvPr/>
        </p:nvSpPr>
        <p:spPr>
          <a:xfrm flipH="1">
            <a:off x="6019800" y="533400"/>
            <a:ext cx="1524000" cy="68580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(4</a:t>
            </a:r>
            <a:r>
              <a:rPr lang="en-US" b="1" baseline="30000" dirty="0" smtClean="0">
                <a:solidFill>
                  <a:srgbClr val="C00000"/>
                </a:solidFill>
              </a:rPr>
              <a:t>e </a:t>
            </a:r>
            <a:r>
              <a:rPr lang="en-US" b="1" dirty="0" smtClean="0">
                <a:solidFill>
                  <a:srgbClr val="C00000"/>
                </a:solidFill>
              </a:rPr>
              <a:t>· y, e, N)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5" name="Left Arrow 64"/>
          <p:cNvSpPr/>
          <p:nvPr/>
        </p:nvSpPr>
        <p:spPr>
          <a:xfrm rot="5400000" flipH="1">
            <a:off x="7734300" y="1485900"/>
            <a:ext cx="685800" cy="60960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646755" y="2057400"/>
            <a:ext cx="88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LSB(4x)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36DA8278-8F4F-44C3-A7E1-BA3F58CF8BC2}" type="slidenum">
              <a:rPr lang="en-US" smtClean="0"/>
              <a:pPr algn="r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2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6" grpId="0" animBg="1"/>
      <p:bldP spid="38" grpId="0"/>
      <p:bldP spid="42" grpId="0" animBg="1"/>
      <p:bldP spid="43" grpId="0"/>
      <p:bldP spid="33" grpId="0" animBg="1"/>
      <p:bldP spid="35" grpId="0" animBg="1"/>
      <p:bldP spid="44" grpId="0" animBg="1"/>
      <p:bldP spid="45" grpId="0"/>
      <p:bldP spid="46" grpId="0"/>
      <p:bldP spid="74" grpId="0" animBg="1"/>
      <p:bldP spid="75" grpId="0" animBg="1"/>
      <p:bldP spid="76" grpId="0"/>
      <p:bldP spid="77" grpId="0"/>
      <p:bldP spid="80" grpId="0" animBg="1"/>
      <p:bldP spid="83" grpId="0" animBg="1"/>
      <p:bldP spid="84" grpId="0" animBg="1"/>
      <p:bldP spid="50" grpId="0" animBg="1"/>
      <p:bldP spid="52" grpId="0" animBg="1"/>
      <p:bldP spid="53" grpId="0" animBg="1"/>
      <p:bldP spid="54" grpId="0"/>
      <p:bldP spid="59" grpId="0" animBg="1"/>
      <p:bldP spid="6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43302" y="1714488"/>
          <a:ext cx="2286019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841"/>
                <a:gridCol w="832445"/>
                <a:gridCol w="692733"/>
              </a:tblGrid>
              <a:tr h="428628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 .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28660" y="2643182"/>
          <a:ext cx="8072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5"/>
                <a:gridCol w="3024209"/>
                <a:gridCol w="2690832"/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rapezoid 9"/>
          <p:cNvSpPr/>
          <p:nvPr/>
        </p:nvSpPr>
        <p:spPr>
          <a:xfrm>
            <a:off x="928661" y="2214554"/>
            <a:ext cx="8072494" cy="357190"/>
          </a:xfrm>
          <a:prstGeom prst="trapezoid">
            <a:avLst>
              <a:gd name="adj" fmla="val 8021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28595" y="1785926"/>
            <a:ext cx="28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x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4713" y="264318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8x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500437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8x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mod 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 rot="16200000">
            <a:off x="1142976" y="3786189"/>
            <a:ext cx="500066" cy="928694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6200000">
            <a:off x="3071802" y="3786189"/>
            <a:ext cx="500066" cy="928694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42976" y="442913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= 8x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28662" y="3071810"/>
            <a:ext cx="8072494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 rot="5400000">
            <a:off x="3536149" y="1321578"/>
            <a:ext cx="500066" cy="285753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571868" y="785794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sym typeface="Symbol"/>
              </a:rPr>
              <a:t>(N-1)/8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4282" y="5699462"/>
            <a:ext cx="6563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Moral</a:t>
            </a:r>
            <a:r>
              <a:rPr lang="en-US" sz="2000" dirty="0" smtClean="0"/>
              <a:t>:   </a:t>
            </a:r>
            <a:r>
              <a:rPr lang="en-US" sz="2000" b="1" dirty="0" smtClean="0">
                <a:solidFill>
                  <a:srgbClr val="C00000"/>
                </a:solidFill>
              </a:rPr>
              <a:t>x 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 [1,...,(N-1)/8]  [(2N/8)+1,...,3(N-1)/8]  </a:t>
            </a:r>
            <a:br>
              <a:rPr lang="en-US" sz="2000" b="1" dirty="0" smtClean="0">
                <a:solidFill>
                  <a:srgbClr val="C00000"/>
                </a:solidFill>
                <a:sym typeface="Symbol"/>
              </a:rPr>
            </a:b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                      [4(N/8)+1,...,5(N-1)/8]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 [6(N/8)+1,...,7(N-1)/8]</a:t>
            </a:r>
            <a:r>
              <a:rPr lang="en-US" sz="2000" dirty="0" smtClean="0">
                <a:sym typeface="Symbol"/>
              </a:rPr>
              <a:t> </a:t>
            </a:r>
          </a:p>
          <a:p>
            <a:r>
              <a:rPr lang="en-US" sz="2000" dirty="0" smtClean="0">
                <a:sym typeface="Symbol"/>
              </a:rPr>
              <a:t>              </a:t>
            </a:r>
            <a:r>
              <a:rPr lang="en-US" sz="2000" dirty="0" err="1" smtClean="0">
                <a:sym typeface="Symbol"/>
              </a:rPr>
              <a:t>iff</a:t>
            </a:r>
            <a:r>
              <a:rPr lang="en-US" sz="2000" dirty="0" smtClean="0">
                <a:sym typeface="Symbol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8x mod N </a:t>
            </a:r>
            <a:r>
              <a:rPr lang="en-US" sz="2000" dirty="0" smtClean="0">
                <a:sym typeface="Symbol"/>
              </a:rPr>
              <a:t>is even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3" name="Left Brace 32"/>
          <p:cNvSpPr/>
          <p:nvPr/>
        </p:nvSpPr>
        <p:spPr>
          <a:xfrm rot="5400000">
            <a:off x="3821901" y="1321579"/>
            <a:ext cx="500066" cy="285752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5400000">
            <a:off x="4679157" y="1321578"/>
            <a:ext cx="500066" cy="285753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e 43"/>
          <p:cNvSpPr/>
          <p:nvPr/>
        </p:nvSpPr>
        <p:spPr>
          <a:xfrm rot="5400000">
            <a:off x="5250661" y="1321578"/>
            <a:ext cx="500066" cy="285753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14942" y="785794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sym typeface="Symbol"/>
              </a:rPr>
              <a:t>7(N-1)/8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3714743" y="1714488"/>
            <a:ext cx="1000132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4894264" y="1678769"/>
            <a:ext cx="927900" cy="79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928664" y="3571875"/>
          <a:ext cx="1928824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958"/>
                <a:gridCol w="702374"/>
                <a:gridCol w="584492"/>
              </a:tblGrid>
              <a:tr h="4286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2857488" y="3571875"/>
          <a:ext cx="1928825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959"/>
                <a:gridCol w="702374"/>
                <a:gridCol w="584492"/>
              </a:tblGrid>
              <a:tr h="4286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4786313" y="3571875"/>
          <a:ext cx="2143140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288"/>
                <a:gridCol w="780416"/>
                <a:gridCol w="649436"/>
              </a:tblGrid>
              <a:tr h="4286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6929453" y="3571875"/>
          <a:ext cx="2071701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511"/>
                <a:gridCol w="754402"/>
                <a:gridCol w="627788"/>
              </a:tblGrid>
              <a:tr h="4286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0" name="Straight Connector 59"/>
          <p:cNvCxnSpPr/>
          <p:nvPr/>
        </p:nvCxnSpPr>
        <p:spPr>
          <a:xfrm rot="10800000" flipV="1">
            <a:off x="2857489" y="2214554"/>
            <a:ext cx="1357321" cy="35719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2606660" y="2821777"/>
            <a:ext cx="500860" cy="79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393935" y="3535363"/>
            <a:ext cx="928694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357817" y="2143116"/>
            <a:ext cx="1571637" cy="42862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680215" y="2892421"/>
            <a:ext cx="500066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4" idx="2"/>
          </p:cNvCxnSpPr>
          <p:nvPr/>
        </p:nvCxnSpPr>
        <p:spPr>
          <a:xfrm rot="5400000">
            <a:off x="6465902" y="3535362"/>
            <a:ext cx="928693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103" idx="2"/>
          </p:cNvCxnSpPr>
          <p:nvPr/>
        </p:nvCxnSpPr>
        <p:spPr>
          <a:xfrm rot="5400000">
            <a:off x="3393275" y="2607463"/>
            <a:ext cx="2786080" cy="1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Left Brace 73"/>
          <p:cNvSpPr/>
          <p:nvPr/>
        </p:nvSpPr>
        <p:spPr>
          <a:xfrm rot="16200000">
            <a:off x="5072066" y="3714751"/>
            <a:ext cx="500066" cy="1071570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Brace 74"/>
          <p:cNvSpPr/>
          <p:nvPr/>
        </p:nvSpPr>
        <p:spPr>
          <a:xfrm rot="16200000">
            <a:off x="7179487" y="3750470"/>
            <a:ext cx="500066" cy="1000132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3929058" y="442913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= 8x-3N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929190" y="442913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= 8x-4N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3429786" y="1713694"/>
            <a:ext cx="1000132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001290" y="1713694"/>
            <a:ext cx="1000132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eft Brace 51"/>
          <p:cNvSpPr/>
          <p:nvPr/>
        </p:nvSpPr>
        <p:spPr>
          <a:xfrm rot="5400000">
            <a:off x="4107653" y="1321579"/>
            <a:ext cx="500066" cy="285752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e 52"/>
          <p:cNvSpPr/>
          <p:nvPr/>
        </p:nvSpPr>
        <p:spPr>
          <a:xfrm rot="5400000">
            <a:off x="4393405" y="1321579"/>
            <a:ext cx="500066" cy="285752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eft Brace 53"/>
          <p:cNvSpPr/>
          <p:nvPr/>
        </p:nvSpPr>
        <p:spPr>
          <a:xfrm rot="5400000">
            <a:off x="4964909" y="1321579"/>
            <a:ext cx="500066" cy="285753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 Brace 58"/>
          <p:cNvSpPr/>
          <p:nvPr/>
        </p:nvSpPr>
        <p:spPr>
          <a:xfrm rot="5400000">
            <a:off x="5536413" y="1321579"/>
            <a:ext cx="500066" cy="285753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4572397" y="1714091"/>
            <a:ext cx="1000132" cy="79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5180017" y="1677975"/>
            <a:ext cx="928694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1857356" y="2214554"/>
            <a:ext cx="2071702" cy="35719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0800000" flipV="1">
            <a:off x="3786182" y="2214554"/>
            <a:ext cx="714380" cy="35719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072066" y="2214554"/>
            <a:ext cx="785818" cy="35719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643570" y="2143116"/>
            <a:ext cx="2286016" cy="42862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1179489" y="3321049"/>
            <a:ext cx="1357322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103" idx="0"/>
          </p:cNvCxnSpPr>
          <p:nvPr/>
        </p:nvCxnSpPr>
        <p:spPr>
          <a:xfrm rot="5400000">
            <a:off x="3072597" y="3285329"/>
            <a:ext cx="1428759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5144298" y="3285330"/>
            <a:ext cx="1428760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7216000" y="3285330"/>
            <a:ext cx="1428760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Left Brace 101"/>
          <p:cNvSpPr/>
          <p:nvPr/>
        </p:nvSpPr>
        <p:spPr>
          <a:xfrm rot="16200000">
            <a:off x="2107389" y="3750470"/>
            <a:ext cx="500066" cy="1000132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Left Brace 102"/>
          <p:cNvSpPr/>
          <p:nvPr/>
        </p:nvSpPr>
        <p:spPr>
          <a:xfrm rot="16200000">
            <a:off x="4036215" y="3750470"/>
            <a:ext cx="500066" cy="1000132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Left Brace 103"/>
          <p:cNvSpPr/>
          <p:nvPr/>
        </p:nvSpPr>
        <p:spPr>
          <a:xfrm rot="16200000">
            <a:off x="6143636" y="3714751"/>
            <a:ext cx="500066" cy="1071570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Left Brace 104"/>
          <p:cNvSpPr/>
          <p:nvPr/>
        </p:nvSpPr>
        <p:spPr>
          <a:xfrm rot="16200000">
            <a:off x="8215338" y="3714751"/>
            <a:ext cx="500066" cy="1071570"/>
          </a:xfrm>
          <a:prstGeom prst="leftBrace">
            <a:avLst>
              <a:gd name="adj1" fmla="val 322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4500562" y="804430"/>
            <a:ext cx="48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sym typeface="Symbol"/>
              </a:rPr>
              <a:t>. . .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71670" y="442913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= 8x-N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000364" y="442913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= 8x-2N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72198" y="442913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= 8x-5N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000892" y="442913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= 8x-6N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072462" y="442913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= 8x-7N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4" name="Left Arrow 133"/>
          <p:cNvSpPr/>
          <p:nvPr/>
        </p:nvSpPr>
        <p:spPr>
          <a:xfrm rot="16200000" flipH="1">
            <a:off x="1055463" y="4873836"/>
            <a:ext cx="817968" cy="64294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even</a:t>
            </a:r>
            <a:endParaRPr lang="en-US" b="1" dirty="0"/>
          </a:p>
        </p:txBody>
      </p:sp>
      <p:sp>
        <p:nvSpPr>
          <p:cNvPr id="135" name="Left Arrow 134"/>
          <p:cNvSpPr/>
          <p:nvPr/>
        </p:nvSpPr>
        <p:spPr>
          <a:xfrm rot="16200000" flipH="1">
            <a:off x="3912983" y="4873836"/>
            <a:ext cx="817968" cy="642942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odd</a:t>
            </a:r>
            <a:endParaRPr lang="en-US" b="1" dirty="0"/>
          </a:p>
        </p:txBody>
      </p:sp>
      <p:sp>
        <p:nvSpPr>
          <p:cNvPr id="136" name="Left Arrow 135"/>
          <p:cNvSpPr/>
          <p:nvPr/>
        </p:nvSpPr>
        <p:spPr>
          <a:xfrm rot="16200000" flipH="1">
            <a:off x="2912851" y="4873836"/>
            <a:ext cx="817968" cy="64294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even</a:t>
            </a:r>
            <a:endParaRPr lang="en-US" b="1" dirty="0"/>
          </a:p>
        </p:txBody>
      </p:sp>
      <p:sp>
        <p:nvSpPr>
          <p:cNvPr id="137" name="Left Arrow 136"/>
          <p:cNvSpPr/>
          <p:nvPr/>
        </p:nvSpPr>
        <p:spPr>
          <a:xfrm rot="16200000" flipH="1">
            <a:off x="1984157" y="4873836"/>
            <a:ext cx="817968" cy="642942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odd</a:t>
            </a:r>
            <a:endParaRPr lang="en-US" b="1" dirty="0"/>
          </a:p>
        </p:txBody>
      </p:sp>
      <p:sp>
        <p:nvSpPr>
          <p:cNvPr id="138" name="Left Arrow 137"/>
          <p:cNvSpPr/>
          <p:nvPr/>
        </p:nvSpPr>
        <p:spPr>
          <a:xfrm rot="16200000" flipH="1">
            <a:off x="4984553" y="4873837"/>
            <a:ext cx="817968" cy="64294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even</a:t>
            </a:r>
            <a:endParaRPr lang="en-US" b="1" dirty="0"/>
          </a:p>
        </p:txBody>
      </p:sp>
      <p:sp>
        <p:nvSpPr>
          <p:cNvPr id="139" name="Left Arrow 138"/>
          <p:cNvSpPr/>
          <p:nvPr/>
        </p:nvSpPr>
        <p:spPr>
          <a:xfrm rot="16200000" flipH="1">
            <a:off x="8056387" y="4873837"/>
            <a:ext cx="817968" cy="642942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odd</a:t>
            </a:r>
            <a:endParaRPr lang="en-US" b="1" dirty="0"/>
          </a:p>
        </p:txBody>
      </p:sp>
      <p:sp>
        <p:nvSpPr>
          <p:cNvPr id="140" name="Left Arrow 139"/>
          <p:cNvSpPr/>
          <p:nvPr/>
        </p:nvSpPr>
        <p:spPr>
          <a:xfrm rot="16200000" flipH="1">
            <a:off x="7056255" y="4873837"/>
            <a:ext cx="817968" cy="64294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even</a:t>
            </a:r>
            <a:endParaRPr lang="en-US" b="1" dirty="0"/>
          </a:p>
        </p:txBody>
      </p:sp>
      <p:sp>
        <p:nvSpPr>
          <p:cNvPr id="141" name="Left Arrow 140"/>
          <p:cNvSpPr/>
          <p:nvPr/>
        </p:nvSpPr>
        <p:spPr>
          <a:xfrm rot="16200000" flipH="1">
            <a:off x="6056123" y="4873837"/>
            <a:ext cx="817968" cy="642942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odd</a:t>
            </a:r>
            <a:endParaRPr lang="en-US" b="1" dirty="0"/>
          </a:p>
        </p:txBody>
      </p:sp>
      <p:sp>
        <p:nvSpPr>
          <p:cNvPr id="73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How is it useful?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895600" y="1676400"/>
            <a:ext cx="914400" cy="2514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ular Callout 15"/>
          <p:cNvSpPr>
            <a:spLocks noChangeArrowheads="1"/>
          </p:cNvSpPr>
          <p:nvPr/>
        </p:nvSpPr>
        <p:spPr bwMode="auto">
          <a:xfrm>
            <a:off x="2133600" y="417721"/>
            <a:ext cx="1981200" cy="761999"/>
          </a:xfrm>
          <a:prstGeom prst="wedgeRoundRectCallout">
            <a:avLst>
              <a:gd name="adj1" fmla="val 3622"/>
              <a:gd name="adj2" fmla="val 10914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1"/>
          <a:lstStyle/>
          <a:p>
            <a:pPr algn="ctr" defTabSz="914400" eaLnBrk="0" hangingPunct="0">
              <a:spcBef>
                <a:spcPct val="20000"/>
              </a:spcBef>
            </a:pP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2209800" y="457200"/>
            <a:ext cx="2057400" cy="646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Suppose LSB(8x) was even</a:t>
            </a:r>
            <a:endParaRPr lang="en-US" u="sng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36DA8278-8F4F-44C3-A7E1-BA3F58CF8BC2}" type="slidenum">
              <a:rPr lang="en-US" smtClean="0"/>
              <a:pPr algn="r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1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43" grpId="0"/>
      <p:bldP spid="74" grpId="0" animBg="1"/>
      <p:bldP spid="75" grpId="0" animBg="1"/>
      <p:bldP spid="76" grpId="0"/>
      <p:bldP spid="77" grpId="0"/>
      <p:bldP spid="102" grpId="0" animBg="1"/>
      <p:bldP spid="103" grpId="0" animBg="1"/>
      <p:bldP spid="104" grpId="0" animBg="1"/>
      <p:bldP spid="105" grpId="0" animBg="1"/>
      <p:bldP spid="107" grpId="0"/>
      <p:bldP spid="108" grpId="0"/>
      <p:bldP spid="109" grpId="0"/>
      <p:bldP spid="110" grpId="0"/>
      <p:bldP spid="111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78" grpId="0" animBg="1"/>
      <p:bldP spid="79" grpId="0" animBg="1"/>
      <p:bldP spid="8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643174" y="1369440"/>
          <a:ext cx="4786352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</a:tblGrid>
              <a:tr h="20217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2643174" y="2298134"/>
          <a:ext cx="4786352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</a:tblGrid>
              <a:tr h="20217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643174" y="3369704"/>
          <a:ext cx="4786352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</a:tblGrid>
              <a:tr h="20217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2643168" y="4441274"/>
          <a:ext cx="4786352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47"/>
                <a:gridCol w="299147"/>
                <a:gridCol w="299147"/>
                <a:gridCol w="299147"/>
                <a:gridCol w="303616"/>
                <a:gridCol w="214308"/>
                <a:gridCol w="37951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</a:tblGrid>
              <a:tr h="20217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643174" y="5441406"/>
          <a:ext cx="4786352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47"/>
                <a:gridCol w="299147"/>
                <a:gridCol w="299147"/>
                <a:gridCol w="299147"/>
                <a:gridCol w="299147"/>
                <a:gridCol w="218777"/>
                <a:gridCol w="37951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  <a:gridCol w="299147"/>
              </a:tblGrid>
              <a:tr h="20217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cxnSp>
        <p:nvCxnSpPr>
          <p:cNvPr id="41" name="Straight Connector 40"/>
          <p:cNvCxnSpPr/>
          <p:nvPr/>
        </p:nvCxnSpPr>
        <p:spPr>
          <a:xfrm rot="5400000">
            <a:off x="2678893" y="3548299"/>
            <a:ext cx="4786346" cy="1588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964513" y="4048365"/>
            <a:ext cx="3786215" cy="1588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000364" y="4584150"/>
            <a:ext cx="2714644" cy="1588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321835" y="5119935"/>
            <a:ext cx="1643074" cy="1588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643174" y="9286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05017" y="94081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N-1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5400000">
            <a:off x="4877253" y="619558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 . .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214282" y="1643050"/>
            <a:ext cx="1256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LSB((2</a:t>
            </a:r>
            <a:r>
              <a:rPr lang="en-US" b="1" baseline="30000" dirty="0" smtClean="0">
                <a:solidFill>
                  <a:srgbClr val="C00000"/>
                </a:solidFill>
              </a:rPr>
              <a:t>e</a:t>
            </a:r>
            <a:r>
              <a:rPr lang="en-US" b="1" dirty="0" smtClean="0">
                <a:solidFill>
                  <a:srgbClr val="C00000"/>
                </a:solidFill>
              </a:rPr>
              <a:t>·y)</a:t>
            </a:r>
            <a:r>
              <a:rPr lang="en-US" b="1" baseline="30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= LSB(2x)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41279" y="3643314"/>
            <a:ext cx="1256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LSB((8</a:t>
            </a:r>
            <a:r>
              <a:rPr lang="en-US" b="1" baseline="30000" dirty="0" smtClean="0">
                <a:solidFill>
                  <a:srgbClr val="C00000"/>
                </a:solidFill>
              </a:rPr>
              <a:t>e</a:t>
            </a:r>
            <a:r>
              <a:rPr lang="en-US" b="1" dirty="0" smtClean="0">
                <a:solidFill>
                  <a:srgbClr val="C00000"/>
                </a:solidFill>
              </a:rPr>
              <a:t>·y)</a:t>
            </a:r>
            <a:r>
              <a:rPr lang="en-US" b="1" baseline="30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=LSB(8x)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14282" y="4714884"/>
            <a:ext cx="1373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LSB((16</a:t>
            </a:r>
            <a:r>
              <a:rPr lang="en-US" b="1" baseline="30000" dirty="0" smtClean="0">
                <a:solidFill>
                  <a:srgbClr val="C00000"/>
                </a:solidFill>
              </a:rPr>
              <a:t>e</a:t>
            </a:r>
            <a:r>
              <a:rPr lang="en-US" b="1" dirty="0" smtClean="0">
                <a:solidFill>
                  <a:srgbClr val="C00000"/>
                </a:solidFill>
              </a:rPr>
              <a:t>·y)</a:t>
            </a:r>
            <a:r>
              <a:rPr lang="en-US" b="1" baseline="30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=LSB(16x)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14282" y="2571744"/>
            <a:ext cx="1256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LSB((4</a:t>
            </a:r>
            <a:r>
              <a:rPr lang="en-US" b="1" baseline="30000" dirty="0" smtClean="0">
                <a:solidFill>
                  <a:srgbClr val="C00000"/>
                </a:solidFill>
              </a:rPr>
              <a:t>e</a:t>
            </a:r>
            <a:r>
              <a:rPr lang="en-US" b="1" dirty="0" smtClean="0">
                <a:solidFill>
                  <a:srgbClr val="C00000"/>
                </a:solidFill>
              </a:rPr>
              <a:t>·y)</a:t>
            </a:r>
            <a:r>
              <a:rPr lang="en-US" b="1" baseline="30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=LSB(4x)</a:t>
            </a:r>
            <a:endParaRPr lang="en-US" dirty="0"/>
          </a:p>
        </p:txBody>
      </p:sp>
      <p:sp>
        <p:nvSpPr>
          <p:cNvPr id="60" name="Left Arrow 59"/>
          <p:cNvSpPr/>
          <p:nvPr/>
        </p:nvSpPr>
        <p:spPr>
          <a:xfrm rot="19272140">
            <a:off x="3395121" y="1705748"/>
            <a:ext cx="432013" cy="50006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0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1" name="Left Arrow 60"/>
          <p:cNvSpPr/>
          <p:nvPr/>
        </p:nvSpPr>
        <p:spPr>
          <a:xfrm rot="2981570" flipH="1">
            <a:off x="5965487" y="1694815"/>
            <a:ext cx="470505" cy="50006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1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2" name="Left Arrow 61"/>
          <p:cNvSpPr/>
          <p:nvPr/>
        </p:nvSpPr>
        <p:spPr>
          <a:xfrm rot="19272140">
            <a:off x="3109369" y="2651921"/>
            <a:ext cx="432013" cy="50006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0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3" name="Left Arrow 62"/>
          <p:cNvSpPr/>
          <p:nvPr/>
        </p:nvSpPr>
        <p:spPr>
          <a:xfrm rot="2981570" flipH="1">
            <a:off x="4250973" y="2662854"/>
            <a:ext cx="470505" cy="50006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1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4" name="Left Arrow 63"/>
          <p:cNvSpPr/>
          <p:nvPr/>
        </p:nvSpPr>
        <p:spPr>
          <a:xfrm rot="19272140">
            <a:off x="3895187" y="3723492"/>
            <a:ext cx="432013" cy="50006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0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5" name="Left Arrow 64"/>
          <p:cNvSpPr/>
          <p:nvPr/>
        </p:nvSpPr>
        <p:spPr>
          <a:xfrm rot="2981570" flipH="1">
            <a:off x="4465286" y="3734424"/>
            <a:ext cx="470505" cy="50006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1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6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So we can use bisection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7" name="Rounded Rectangular Callout 15"/>
          <p:cNvSpPr>
            <a:spLocks noChangeArrowheads="1"/>
          </p:cNvSpPr>
          <p:nvPr/>
        </p:nvSpPr>
        <p:spPr bwMode="auto">
          <a:xfrm>
            <a:off x="3200400" y="4495800"/>
            <a:ext cx="1981200" cy="609599"/>
          </a:xfrm>
          <a:prstGeom prst="wedgeRoundRectCallout">
            <a:avLst>
              <a:gd name="adj1" fmla="val 3622"/>
              <a:gd name="adj2" fmla="val 10914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1"/>
          <a:lstStyle/>
          <a:p>
            <a:pPr algn="ctr" defTabSz="914400" eaLnBrk="0" hangingPunct="0">
              <a:spcBef>
                <a:spcPct val="20000"/>
              </a:spcBef>
            </a:pP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414889" y="4589323"/>
            <a:ext cx="1676400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Recover x</a:t>
            </a:r>
            <a:endParaRPr lang="en-US" u="sng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36DA8278-8F4F-44C3-A7E1-BA3F58CF8BC2}" type="slidenum">
              <a:rPr lang="en-US" smtClean="0"/>
              <a:pPr algn="r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5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/>
      <p:bldP spid="27" grpId="0" animBg="1"/>
      <p:bldP spid="2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Putting things together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76400" y="1371600"/>
            <a:ext cx="5638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err="1" smtClean="0">
                <a:latin typeface="Arial"/>
                <a:cs typeface="Arial"/>
              </a:rPr>
              <a:t>Hardness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of</a:t>
            </a:r>
            <a:r>
              <a:rPr lang="de-DE" sz="3200" dirty="0" smtClean="0">
                <a:latin typeface="Arial"/>
                <a:cs typeface="Arial"/>
              </a:rPr>
              <a:t> RSA </a:t>
            </a:r>
            <a:r>
              <a:rPr lang="de-DE" sz="3200" dirty="0" err="1" smtClean="0">
                <a:latin typeface="Arial"/>
                <a:cs typeface="Arial"/>
              </a:rPr>
              <a:t>assumption</a:t>
            </a:r>
            <a:endParaRPr lang="de-DE" sz="3200" dirty="0" smtClean="0">
              <a:latin typeface="Arial"/>
              <a:cs typeface="Arial"/>
            </a:endParaRPr>
          </a:p>
        </p:txBody>
      </p:sp>
      <p:sp>
        <p:nvSpPr>
          <p:cNvPr id="30" name="Right Arrow 29"/>
          <p:cNvSpPr/>
          <p:nvPr/>
        </p:nvSpPr>
        <p:spPr>
          <a:xfrm rot="5400000">
            <a:off x="3733800" y="2209800"/>
            <a:ext cx="914400" cy="762000"/>
          </a:xfrm>
          <a:prstGeom prst="rightArrow">
            <a:avLst>
              <a:gd name="adj1" fmla="val 3888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981200" y="3048000"/>
            <a:ext cx="5638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err="1" smtClean="0">
                <a:latin typeface="Arial"/>
                <a:cs typeface="Arial"/>
              </a:rPr>
              <a:t>Existence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of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hardcore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bits</a:t>
            </a:r>
            <a:endParaRPr lang="de-DE" sz="3200" dirty="0" smtClean="0">
              <a:latin typeface="Arial"/>
              <a:cs typeface="Arial"/>
            </a:endParaRPr>
          </a:p>
        </p:txBody>
      </p:sp>
      <p:sp>
        <p:nvSpPr>
          <p:cNvPr id="32" name="Right Arrow 31"/>
          <p:cNvSpPr/>
          <p:nvPr/>
        </p:nvSpPr>
        <p:spPr>
          <a:xfrm rot="5400000">
            <a:off x="3733800" y="3886200"/>
            <a:ext cx="914400" cy="762000"/>
          </a:xfrm>
          <a:prstGeom prst="rightArrow">
            <a:avLst>
              <a:gd name="adj1" fmla="val 3888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600200" y="4800600"/>
            <a:ext cx="6172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err="1" smtClean="0">
                <a:latin typeface="Arial"/>
                <a:cs typeface="Arial"/>
              </a:rPr>
              <a:t>Semantic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security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of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encryption</a:t>
            </a:r>
            <a:endParaRPr lang="de-DE" sz="3200" dirty="0" smtClean="0">
              <a:latin typeface="Arial"/>
              <a:cs typeface="Arial"/>
            </a:endParaRPr>
          </a:p>
        </p:txBody>
      </p:sp>
      <p:sp>
        <p:nvSpPr>
          <p:cNvPr id="3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36DA8278-8F4F-44C3-A7E1-BA3F58CF8BC2}" type="slidenum">
              <a:rPr lang="en-US" smtClean="0"/>
              <a:pPr algn="r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2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Conclusions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" y="914400"/>
            <a:ext cx="883920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err="1" smtClean="0">
                <a:latin typeface="Arial"/>
                <a:cs typeface="Arial"/>
              </a:rPr>
              <a:t>Provable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security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is</a:t>
            </a:r>
            <a:r>
              <a:rPr lang="de-DE" sz="3200" dirty="0" smtClean="0">
                <a:latin typeface="Arial"/>
                <a:cs typeface="Arial"/>
              </a:rPr>
              <a:t> large </a:t>
            </a:r>
            <a:r>
              <a:rPr lang="de-DE" sz="3200" dirty="0" err="1" smtClean="0">
                <a:latin typeface="Arial"/>
                <a:cs typeface="Arial"/>
              </a:rPr>
              <a:t>ares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of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research</a:t>
            </a:r>
            <a:endParaRPr lang="de-DE" sz="3200" dirty="0" smtClean="0">
              <a:latin typeface="Arial"/>
              <a:cs typeface="Arial"/>
            </a:endParaRPr>
          </a:p>
          <a:p>
            <a:endParaRPr lang="de-DE" sz="1000" dirty="0" smtClean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de-DE" sz="2800" dirty="0" smtClean="0">
                <a:latin typeface="Arial"/>
                <a:cs typeface="Arial"/>
              </a:rPr>
              <a:t>More powerful </a:t>
            </a:r>
            <a:r>
              <a:rPr lang="de-DE" sz="2800" dirty="0" err="1" smtClean="0">
                <a:latin typeface="Arial"/>
                <a:cs typeface="Arial"/>
              </a:rPr>
              <a:t>threat</a:t>
            </a:r>
            <a:r>
              <a:rPr lang="de-DE" sz="2800" dirty="0" smtClean="0">
                <a:latin typeface="Arial"/>
                <a:cs typeface="Arial"/>
              </a:rPr>
              <a:t> </a:t>
            </a:r>
            <a:r>
              <a:rPr lang="de-DE" sz="2800" dirty="0" err="1" smtClean="0">
                <a:latin typeface="Arial"/>
                <a:cs typeface="Arial"/>
              </a:rPr>
              <a:t>model</a:t>
            </a:r>
            <a:r>
              <a:rPr lang="de-DE" sz="2800" dirty="0" smtClean="0">
                <a:latin typeface="Arial"/>
                <a:cs typeface="Arial"/>
              </a:rPr>
              <a:t>: </a:t>
            </a:r>
            <a:r>
              <a:rPr lang="de-DE" sz="2800" dirty="0" err="1" smtClean="0">
                <a:latin typeface="Arial"/>
                <a:cs typeface="Arial"/>
              </a:rPr>
              <a:t>active</a:t>
            </a:r>
            <a:r>
              <a:rPr lang="de-DE" sz="2800" dirty="0" smtClean="0">
                <a:latin typeface="Arial"/>
                <a:cs typeface="Arial"/>
              </a:rPr>
              <a:t> </a:t>
            </a:r>
            <a:r>
              <a:rPr lang="de-DE" sz="2800" dirty="0" err="1" smtClean="0">
                <a:latin typeface="Arial"/>
                <a:cs typeface="Arial"/>
              </a:rPr>
              <a:t>adversaries</a:t>
            </a:r>
            <a:endParaRPr lang="de-DE" sz="2800" dirty="0" smtClean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de-DE" sz="1200" dirty="0" smtClean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de-DE" sz="2800" dirty="0" err="1" smtClean="0">
                <a:latin typeface="Arial"/>
                <a:cs typeface="Arial"/>
              </a:rPr>
              <a:t>Many</a:t>
            </a:r>
            <a:r>
              <a:rPr lang="de-DE" sz="2800" dirty="0" smtClean="0">
                <a:latin typeface="Arial"/>
                <a:cs typeface="Arial"/>
              </a:rPr>
              <a:t> </a:t>
            </a:r>
            <a:r>
              <a:rPr lang="de-DE" sz="2800" dirty="0" err="1" smtClean="0">
                <a:latin typeface="Arial"/>
                <a:cs typeface="Arial"/>
              </a:rPr>
              <a:t>other</a:t>
            </a:r>
            <a:r>
              <a:rPr lang="de-DE" sz="2800" dirty="0" smtClean="0">
                <a:latin typeface="Arial"/>
                <a:cs typeface="Arial"/>
              </a:rPr>
              <a:t> primitives: </a:t>
            </a:r>
            <a:r>
              <a:rPr lang="de-DE" sz="2800" dirty="0" err="1" smtClean="0">
                <a:latin typeface="Arial"/>
                <a:cs typeface="Arial"/>
              </a:rPr>
              <a:t>signatures</a:t>
            </a:r>
            <a:r>
              <a:rPr lang="de-DE" sz="2800" dirty="0" smtClean="0">
                <a:latin typeface="Arial"/>
                <a:cs typeface="Arial"/>
              </a:rPr>
              <a:t>, </a:t>
            </a:r>
            <a:r>
              <a:rPr lang="de-DE" sz="2800" dirty="0" err="1" smtClean="0">
                <a:latin typeface="Arial"/>
                <a:cs typeface="Arial"/>
              </a:rPr>
              <a:t>symmetric</a:t>
            </a:r>
            <a:r>
              <a:rPr lang="de-DE" sz="2800" dirty="0" smtClean="0">
                <a:latin typeface="Arial"/>
                <a:cs typeface="Arial"/>
              </a:rPr>
              <a:t> </a:t>
            </a:r>
            <a:r>
              <a:rPr lang="de-DE" sz="2800" dirty="0" err="1" smtClean="0">
                <a:latin typeface="Arial"/>
                <a:cs typeface="Arial"/>
              </a:rPr>
              <a:t>crypto</a:t>
            </a:r>
            <a:endParaRPr lang="de-DE" sz="2800" dirty="0" smtClean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de-DE" sz="1100" dirty="0" smtClean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de-DE" sz="2800" dirty="0" err="1" smtClean="0">
                <a:latin typeface="Arial"/>
                <a:cs typeface="Arial"/>
              </a:rPr>
              <a:t>Many</a:t>
            </a:r>
            <a:r>
              <a:rPr lang="de-DE" sz="2800" dirty="0" smtClean="0">
                <a:latin typeface="Arial"/>
                <a:cs typeface="Arial"/>
              </a:rPr>
              <a:t> </a:t>
            </a:r>
            <a:r>
              <a:rPr lang="de-DE" sz="2800" dirty="0" err="1" smtClean="0">
                <a:latin typeface="Arial"/>
                <a:cs typeface="Arial"/>
              </a:rPr>
              <a:t>nice</a:t>
            </a:r>
            <a:r>
              <a:rPr lang="de-DE" sz="2800" dirty="0" smtClean="0">
                <a:latin typeface="Arial"/>
                <a:cs typeface="Arial"/>
              </a:rPr>
              <a:t> </a:t>
            </a:r>
            <a:r>
              <a:rPr lang="de-DE" sz="2800" dirty="0" err="1" smtClean="0">
                <a:latin typeface="Arial"/>
                <a:cs typeface="Arial"/>
              </a:rPr>
              <a:t>techniques</a:t>
            </a:r>
            <a:endParaRPr lang="de-DE" sz="2400" dirty="0" smtClean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579182"/>
            <a:ext cx="8839200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err="1" smtClean="0">
                <a:latin typeface="Arial"/>
                <a:cs typeface="Arial"/>
              </a:rPr>
              <a:t>Is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provable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security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useful</a:t>
            </a:r>
            <a:r>
              <a:rPr lang="de-DE" sz="3200" dirty="0" smtClean="0">
                <a:latin typeface="Arial"/>
                <a:cs typeface="Arial"/>
              </a:rPr>
              <a:t> in </a:t>
            </a:r>
            <a:r>
              <a:rPr lang="de-DE" sz="3200" dirty="0" err="1" smtClean="0">
                <a:latin typeface="Arial"/>
                <a:cs typeface="Arial"/>
              </a:rPr>
              <a:t>practice</a:t>
            </a:r>
            <a:r>
              <a:rPr lang="de-DE" sz="3200" dirty="0" smtClean="0">
                <a:latin typeface="Arial"/>
                <a:cs typeface="Arial"/>
              </a:rPr>
              <a:t>?</a:t>
            </a:r>
          </a:p>
          <a:p>
            <a:endParaRPr lang="de-DE" sz="1000" dirty="0" smtClean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de-DE" sz="2800" dirty="0" err="1" smtClean="0">
                <a:latin typeface="Arial"/>
                <a:cs typeface="Arial"/>
              </a:rPr>
              <a:t>Some</a:t>
            </a:r>
            <a:r>
              <a:rPr lang="de-DE" sz="2800" dirty="0" smtClean="0">
                <a:latin typeface="Arial"/>
                <a:cs typeface="Arial"/>
              </a:rPr>
              <a:t> </a:t>
            </a:r>
            <a:r>
              <a:rPr lang="de-DE" sz="2800" dirty="0" err="1" smtClean="0">
                <a:latin typeface="Arial"/>
                <a:cs typeface="Arial"/>
              </a:rPr>
              <a:t>of</a:t>
            </a:r>
            <a:r>
              <a:rPr lang="de-DE" sz="2800" dirty="0" smtClean="0">
                <a:latin typeface="Arial"/>
                <a:cs typeface="Arial"/>
              </a:rPr>
              <a:t> </a:t>
            </a:r>
            <a:r>
              <a:rPr lang="de-DE" sz="2800" dirty="0" err="1" smtClean="0">
                <a:latin typeface="Arial"/>
                <a:cs typeface="Arial"/>
              </a:rPr>
              <a:t>it</a:t>
            </a:r>
            <a:r>
              <a:rPr lang="de-DE" sz="2800" dirty="0" smtClean="0">
                <a:latin typeface="Arial"/>
                <a:cs typeface="Arial"/>
              </a:rPr>
              <a:t> </a:t>
            </a:r>
            <a:r>
              <a:rPr lang="de-DE" sz="2800" dirty="0" err="1" smtClean="0">
                <a:latin typeface="Arial"/>
                <a:cs typeface="Arial"/>
              </a:rPr>
              <a:t>yes</a:t>
            </a:r>
            <a:r>
              <a:rPr lang="de-DE" sz="2800" dirty="0" smtClean="0">
                <a:latin typeface="Arial"/>
                <a:cs typeface="Arial"/>
              </a:rPr>
              <a:t>: </a:t>
            </a:r>
            <a:r>
              <a:rPr lang="de-DE" sz="2800" dirty="0" err="1" smtClean="0">
                <a:latin typeface="Arial"/>
                <a:cs typeface="Arial"/>
              </a:rPr>
              <a:t>helps</a:t>
            </a:r>
            <a:r>
              <a:rPr lang="de-DE" sz="2800" dirty="0" smtClean="0">
                <a:latin typeface="Arial"/>
                <a:cs typeface="Arial"/>
              </a:rPr>
              <a:t> </a:t>
            </a:r>
            <a:r>
              <a:rPr lang="de-DE" sz="2800" dirty="0" err="1" smtClean="0">
                <a:latin typeface="Arial"/>
                <a:cs typeface="Arial"/>
              </a:rPr>
              <a:t>to</a:t>
            </a:r>
            <a:r>
              <a:rPr lang="de-DE" sz="2800" dirty="0" smtClean="0">
                <a:latin typeface="Arial"/>
                <a:cs typeface="Arial"/>
              </a:rPr>
              <a:t> </a:t>
            </a:r>
            <a:r>
              <a:rPr lang="de-DE" sz="2800" dirty="0" err="1" smtClean="0">
                <a:latin typeface="Arial"/>
                <a:cs typeface="Arial"/>
              </a:rPr>
              <a:t>get</a:t>
            </a:r>
            <a:r>
              <a:rPr lang="de-DE" sz="2800" dirty="0" smtClean="0">
                <a:latin typeface="Arial"/>
                <a:cs typeface="Arial"/>
              </a:rPr>
              <a:t> </a:t>
            </a:r>
            <a:r>
              <a:rPr lang="de-DE" sz="2800" dirty="0" err="1" smtClean="0">
                <a:latin typeface="Arial"/>
                <a:cs typeface="Arial"/>
              </a:rPr>
              <a:t>confidence</a:t>
            </a:r>
            <a:r>
              <a:rPr lang="de-DE" sz="2800" dirty="0" smtClean="0">
                <a:latin typeface="Arial"/>
                <a:cs typeface="Arial"/>
              </a:rPr>
              <a:t> in </a:t>
            </a:r>
            <a:r>
              <a:rPr lang="de-DE" sz="2800" dirty="0" err="1" smtClean="0">
                <a:latin typeface="Arial"/>
                <a:cs typeface="Arial"/>
              </a:rPr>
              <a:t>security</a:t>
            </a:r>
            <a:endParaRPr lang="de-DE" sz="2800" dirty="0" smtClean="0">
              <a:latin typeface="Arial"/>
              <a:cs typeface="Arial"/>
            </a:endParaRPr>
          </a:p>
          <a:p>
            <a:r>
              <a:rPr lang="de-DE" sz="2800" dirty="0" smtClean="0">
                <a:latin typeface="Arial"/>
                <a:cs typeface="Arial"/>
              </a:rPr>
              <a:t>	(e.g., </a:t>
            </a:r>
            <a:r>
              <a:rPr lang="de-DE" sz="2800" dirty="0" err="1" smtClean="0">
                <a:latin typeface="Arial"/>
                <a:cs typeface="Arial"/>
              </a:rPr>
              <a:t>some</a:t>
            </a:r>
            <a:r>
              <a:rPr lang="de-DE" sz="2800" dirty="0" smtClean="0">
                <a:latin typeface="Arial"/>
                <a:cs typeface="Arial"/>
              </a:rPr>
              <a:t> </a:t>
            </a:r>
            <a:r>
              <a:rPr lang="de-DE" sz="2800" dirty="0" err="1" smtClean="0">
                <a:latin typeface="Arial"/>
                <a:cs typeface="Arial"/>
              </a:rPr>
              <a:t>standards</a:t>
            </a:r>
            <a:r>
              <a:rPr lang="de-DE" sz="2800" dirty="0" smtClean="0">
                <a:latin typeface="Arial"/>
                <a:cs typeface="Arial"/>
              </a:rPr>
              <a:t> </a:t>
            </a:r>
            <a:r>
              <a:rPr lang="de-DE" sz="2800" dirty="0" err="1" smtClean="0">
                <a:latin typeface="Arial"/>
                <a:cs typeface="Arial"/>
              </a:rPr>
              <a:t>are</a:t>
            </a:r>
            <a:r>
              <a:rPr lang="de-DE" sz="2800" dirty="0" smtClean="0">
                <a:latin typeface="Arial"/>
                <a:cs typeface="Arial"/>
              </a:rPr>
              <a:t> </a:t>
            </a:r>
            <a:r>
              <a:rPr lang="de-DE" sz="2800" dirty="0" err="1" smtClean="0">
                <a:latin typeface="Arial"/>
                <a:cs typeface="Arial"/>
              </a:rPr>
              <a:t>proven</a:t>
            </a:r>
            <a:r>
              <a:rPr lang="de-DE" sz="2800" dirty="0" smtClean="0">
                <a:latin typeface="Arial"/>
                <a:cs typeface="Arial"/>
              </a:rPr>
              <a:t> </a:t>
            </a:r>
            <a:r>
              <a:rPr lang="de-DE" sz="2800" dirty="0" err="1" smtClean="0">
                <a:latin typeface="Arial"/>
                <a:cs typeface="Arial"/>
              </a:rPr>
              <a:t>secure</a:t>
            </a:r>
            <a:r>
              <a:rPr lang="de-DE" sz="2800" dirty="0" smtClean="0">
                <a:latin typeface="Arial"/>
                <a:cs typeface="Arial"/>
              </a:rPr>
              <a:t>)</a:t>
            </a:r>
          </a:p>
          <a:p>
            <a:endParaRPr lang="de-DE" sz="105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de-DE" sz="2800" dirty="0" err="1" smtClean="0">
                <a:latin typeface="Arial"/>
                <a:cs typeface="Arial"/>
              </a:rPr>
              <a:t>Helps</a:t>
            </a:r>
            <a:r>
              <a:rPr lang="de-DE" sz="2800" dirty="0" smtClean="0">
                <a:latin typeface="Arial"/>
                <a:cs typeface="Arial"/>
              </a:rPr>
              <a:t> </a:t>
            </a:r>
            <a:r>
              <a:rPr lang="de-DE" sz="2800" dirty="0" err="1">
                <a:latin typeface="Arial"/>
                <a:cs typeface="Arial"/>
              </a:rPr>
              <a:t>to</a:t>
            </a:r>
            <a:r>
              <a:rPr lang="de-DE" sz="2800" dirty="0">
                <a:latin typeface="Arial"/>
                <a:cs typeface="Arial"/>
              </a:rPr>
              <a:t> </a:t>
            </a:r>
            <a:r>
              <a:rPr lang="de-DE" sz="2800" dirty="0" err="1">
                <a:latin typeface="Arial"/>
                <a:cs typeface="Arial"/>
              </a:rPr>
              <a:t>reason</a:t>
            </a:r>
            <a:r>
              <a:rPr lang="de-DE" sz="2800" dirty="0">
                <a:latin typeface="Arial"/>
                <a:cs typeface="Arial"/>
              </a:rPr>
              <a:t> </a:t>
            </a:r>
            <a:r>
              <a:rPr lang="de-DE" sz="2800" dirty="0" err="1">
                <a:latin typeface="Arial"/>
                <a:cs typeface="Arial"/>
              </a:rPr>
              <a:t>about</a:t>
            </a:r>
            <a:r>
              <a:rPr lang="de-DE" sz="2800" dirty="0">
                <a:latin typeface="Arial"/>
                <a:cs typeface="Arial"/>
              </a:rPr>
              <a:t> </a:t>
            </a:r>
            <a:r>
              <a:rPr lang="de-DE" sz="2800" dirty="0" err="1">
                <a:latin typeface="Arial"/>
                <a:cs typeface="Arial"/>
              </a:rPr>
              <a:t>attacks</a:t>
            </a:r>
            <a:r>
              <a:rPr lang="de-DE" sz="2800" dirty="0">
                <a:latin typeface="Arial"/>
                <a:cs typeface="Arial"/>
              </a:rPr>
              <a:t> </a:t>
            </a:r>
            <a:r>
              <a:rPr lang="de-DE" sz="2800" dirty="0" err="1">
                <a:latin typeface="Arial"/>
                <a:cs typeface="Arial"/>
              </a:rPr>
              <a:t>at</a:t>
            </a:r>
            <a:r>
              <a:rPr lang="de-DE" sz="2800" dirty="0">
                <a:latin typeface="Arial"/>
                <a:cs typeface="Arial"/>
              </a:rPr>
              <a:t> design-time</a:t>
            </a:r>
          </a:p>
          <a:p>
            <a:endParaRPr lang="de-DE" sz="2400" dirty="0" smtClean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941382"/>
            <a:ext cx="8839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latin typeface="Arial"/>
                <a:cs typeface="Arial"/>
              </a:rPr>
              <a:t>Are </a:t>
            </a:r>
            <a:r>
              <a:rPr lang="de-DE" sz="3200" dirty="0" err="1" smtClean="0">
                <a:latin typeface="Arial"/>
                <a:cs typeface="Arial"/>
              </a:rPr>
              <a:t>provable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secure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schemes</a:t>
            </a:r>
            <a:r>
              <a:rPr lang="de-DE" sz="3200" dirty="0" smtClean="0">
                <a:latin typeface="Arial"/>
                <a:cs typeface="Arial"/>
              </a:rPr>
              <a:t> </a:t>
            </a:r>
            <a:r>
              <a:rPr lang="de-DE" sz="3200" dirty="0" err="1" smtClean="0">
                <a:latin typeface="Arial"/>
                <a:cs typeface="Arial"/>
              </a:rPr>
              <a:t>unbreakable</a:t>
            </a:r>
            <a:r>
              <a:rPr lang="de-DE" sz="3200" dirty="0" smtClean="0">
                <a:latin typeface="Arial"/>
                <a:cs typeface="Arial"/>
              </a:rPr>
              <a:t>?</a:t>
            </a:r>
          </a:p>
          <a:p>
            <a:endParaRPr lang="de-DE" sz="1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865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2936" y="3584996"/>
            <a:ext cx="1525994" cy="1610771"/>
          </a:xfrm>
          <a:prstGeom prst="rect">
            <a:avLst/>
          </a:prstGeom>
        </p:spPr>
      </p:pic>
      <p:pic>
        <p:nvPicPr>
          <p:cNvPr id="4110" name="Picture 14" descr="http://t1.gstatic.com/images?q=tbn:ANd9GcRGzcXN6RVGLXd3-2wD3xIrbsZC23sKzHHVceCWZOCiLhDBwEqvj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02" y="3467773"/>
            <a:ext cx="1195498" cy="215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defRPr>
            </a:lvl1pPr>
          </a:lstStyle>
          <a:p>
            <a:fld id="{36DA8278-8F4F-44C3-A7E1-BA3F58CF8BC2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7" name="TextBox 3"/>
          <p:cNvSpPr txBox="1"/>
          <p:nvPr/>
        </p:nvSpPr>
        <p:spPr>
          <a:xfrm>
            <a:off x="304800" y="10668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Example: Acoustic cryptanalysis, Crypto 2014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304800" y="6258580"/>
            <a:ext cx="790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What is wrong? Idealized trust models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278" y="3993991"/>
            <a:ext cx="3947290" cy="1811376"/>
          </a:xfrm>
          <a:prstGeom prst="rect">
            <a:avLst/>
          </a:prstGeom>
        </p:spPr>
      </p:pic>
      <p:pic>
        <p:nvPicPr>
          <p:cNvPr id="4104" name="Picture 8" descr="http://thelatestarrivals.com/wp-content/uploads/2014/06/smartphones-0jpg-09fa3fec2e4c4c4e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6573">
            <a:off x="2837823" y="3442548"/>
            <a:ext cx="1082280" cy="74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freeimageshub.com/wp-content/uploads/2014/07/Laptop-clip-art-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4447" y="3434749"/>
            <a:ext cx="913008" cy="76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finchmusic.com/files/2011/11/schal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78" y="3365296"/>
            <a:ext cx="1227791" cy="78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3"/>
          <p:cNvSpPr txBox="1"/>
          <p:nvPr/>
        </p:nvSpPr>
        <p:spPr>
          <a:xfrm>
            <a:off x="304800" y="1600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Computers emit noise due to vibration of their components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"/>
          <p:cNvSpPr txBox="1"/>
          <p:nvPr/>
        </p:nvSpPr>
        <p:spPr>
          <a:xfrm>
            <a:off x="685946" y="5119567"/>
            <a:ext cx="2057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Send encrypted emails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074460" y="5505116"/>
            <a:ext cx="4380931" cy="514684"/>
          </a:xfrm>
          <a:custGeom>
            <a:avLst/>
            <a:gdLst>
              <a:gd name="connsiteX0" fmla="*/ 0 w 4380931"/>
              <a:gd name="connsiteY0" fmla="*/ 0 h 505111"/>
              <a:gd name="connsiteX1" fmla="*/ 1828800 w 4380931"/>
              <a:gd name="connsiteY1" fmla="*/ 504967 h 505111"/>
              <a:gd name="connsiteX2" fmla="*/ 4380931 w 4380931"/>
              <a:gd name="connsiteY2" fmla="*/ 40944 h 50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0931" h="505111">
                <a:moveTo>
                  <a:pt x="0" y="0"/>
                </a:moveTo>
                <a:cubicBezTo>
                  <a:pt x="549322" y="249071"/>
                  <a:pt x="1098645" y="498143"/>
                  <a:pt x="1828800" y="504967"/>
                </a:cubicBezTo>
                <a:cubicBezTo>
                  <a:pt x="2558955" y="511791"/>
                  <a:pt x="3469943" y="276367"/>
                  <a:pt x="4380931" y="40944"/>
                </a:cubicBezTo>
              </a:path>
            </a:pathLst>
          </a:custGeom>
          <a:noFill/>
          <a:ln w="38100"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"/>
          <p:cNvSpPr txBox="1"/>
          <p:nvPr/>
        </p:nvSpPr>
        <p:spPr>
          <a:xfrm>
            <a:off x="7184529" y="3610042"/>
            <a:ext cx="2057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Decrypt emails with secret key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3"/>
          <p:cNvSpPr txBox="1"/>
          <p:nvPr/>
        </p:nvSpPr>
        <p:spPr>
          <a:xfrm>
            <a:off x="3315081" y="2209800"/>
            <a:ext cx="540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If computer computes with secret key, then noise pattern depends on key </a:t>
            </a:r>
            <a:r>
              <a:rPr lang="de-DE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extract key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"/>
          <p:cNvSpPr txBox="1"/>
          <p:nvPr/>
        </p:nvSpPr>
        <p:spPr>
          <a:xfrm>
            <a:off x="3791395" y="3155196"/>
            <a:ext cx="1866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Record noise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"/>
          <p:cNvSpPr txBox="1"/>
          <p:nvPr/>
        </p:nvSpPr>
        <p:spPr>
          <a:xfrm>
            <a:off x="304800" y="762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No!</a:t>
            </a:r>
            <a:endParaRPr lang="en-US" sz="6000" b="1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8" name="TextBox 3"/>
          <p:cNvSpPr txBox="1"/>
          <p:nvPr/>
        </p:nvSpPr>
        <p:spPr>
          <a:xfrm>
            <a:off x="1752600" y="304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Crypto implementations get broken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10" descr="http://freeimageshub.com/wp-content/uploads/2014/07/Laptop-clip-art-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2193164"/>
            <a:ext cx="913008" cy="76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http://www.finchmusic.com/files/2011/11/schal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35" y="2186299"/>
            <a:ext cx="1227791" cy="78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534640" y="2185325"/>
            <a:ext cx="2791232" cy="945973"/>
            <a:chOff x="1475968" y="2082026"/>
            <a:chExt cx="2791232" cy="945973"/>
          </a:xfrm>
        </p:grpSpPr>
        <p:sp>
          <p:nvSpPr>
            <p:cNvPr id="35" name="Rounded Rectangular Callout 15"/>
            <p:cNvSpPr>
              <a:spLocks noChangeArrowheads="1"/>
            </p:cNvSpPr>
            <p:nvPr/>
          </p:nvSpPr>
          <p:spPr bwMode="auto">
            <a:xfrm>
              <a:off x="1475968" y="2082026"/>
              <a:ext cx="2764970" cy="945973"/>
            </a:xfrm>
            <a:prstGeom prst="wedgeRoundRectCallout">
              <a:avLst>
                <a:gd name="adj1" fmla="val -38669"/>
                <a:gd name="adj2" fmla="val 103333"/>
                <a:gd name="adj3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30" tIns="45715" rIns="91430" bIns="45715" anchor="ctr" anchorCtr="1"/>
            <a:lstStyle/>
            <a:p>
              <a:pPr defTabSz="914400" eaLnBrk="0" hangingPunct="0">
                <a:spcBef>
                  <a:spcPct val="20000"/>
                </a:spcBef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3"/>
            <p:cNvSpPr txBox="1"/>
            <p:nvPr/>
          </p:nvSpPr>
          <p:spPr>
            <a:xfrm>
              <a:off x="1702662" y="2204655"/>
              <a:ext cx="25645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Extract secret key from noise pattern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242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9" grpId="0"/>
      <p:bldP spid="31" grpId="0"/>
      <p:bldP spid="22" grpId="0" animBg="1"/>
      <p:bldP spid="34" grpId="0"/>
      <p:bldP spid="30" grpId="0"/>
      <p:bldP spid="3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5116825"/>
            <a:ext cx="8572500" cy="11430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E4B7D7B-2D66-4A57-AA1A-26EE00A1B242}" type="slidenum">
              <a:rPr lang="he-IL" smtClean="0"/>
              <a:pPr/>
              <a:t>59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066800" y="5133956"/>
            <a:ext cx="7315200" cy="140685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 anchor="ctr" anchorCtr="0"/>
          <a:lstStyle/>
          <a:p>
            <a:pPr defTabSz="914400">
              <a:spcBef>
                <a:spcPct val="0"/>
              </a:spcBef>
            </a:pP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66800" y="5106660"/>
            <a:ext cx="7315200" cy="1446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defTabSz="914400"/>
            <a:r>
              <a:rPr lang="en-US" sz="4400" dirty="0" smtClean="0">
                <a:solidFill>
                  <a:schemeClr val="bg1"/>
                </a:solidFill>
              </a:rPr>
              <a:t>Model does not cover all real world attacks!</a:t>
            </a:r>
            <a:endParaRPr lang="en-US" sz="4400" u="sng" dirty="0" smtClean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 bwMode="auto">
          <a:xfrm rot="871714">
            <a:off x="5150024" y="1801937"/>
            <a:ext cx="408424" cy="1524000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800600" y="1211769"/>
            <a:ext cx="2057400" cy="7694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4400" dirty="0" smtClean="0">
                <a:solidFill>
                  <a:srgbClr val="FF0000"/>
                </a:solidFill>
              </a:rPr>
              <a:t>Model</a:t>
            </a:r>
            <a:endParaRPr lang="en-US" sz="4400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6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8915400" cy="707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1. Security definition</a:t>
            </a:r>
            <a:endParaRPr lang="en-US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2248" y="1578592"/>
            <a:ext cx="8901752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security property shall the scheme achieve?</a:t>
            </a:r>
            <a:endParaRPr lang="en-US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304800" y="76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Provable Security</a:t>
            </a:r>
            <a:endParaRPr lang="en-US" sz="4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28600" y="2263924"/>
            <a:ext cx="8915400" cy="707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2. Assumptions</a:t>
            </a:r>
            <a:endParaRPr lang="en-US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42248" y="2895600"/>
            <a:ext cx="8901752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assumptions are needed for security?</a:t>
            </a:r>
            <a:endParaRPr lang="en-US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28600" y="3352800"/>
            <a:ext cx="8915400" cy="707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Proof</a:t>
            </a:r>
            <a:endParaRPr lang="en-US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42248" y="3984476"/>
            <a:ext cx="8901752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Prove that scheme satisfies definition if assumption holds</a:t>
            </a:r>
            <a:endParaRPr lang="en-US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2864" y="4598531"/>
            <a:ext cx="3288568" cy="958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ea typeface="ＭＳ Ｐゴシック" pitchFamily="34" charset="-128"/>
              </a:rPr>
              <a:t>C</a:t>
            </a:r>
            <a:r>
              <a:rPr lang="it-IT" sz="2400" b="1" dirty="0" smtClean="0">
                <a:solidFill>
                  <a:schemeClr val="tx1"/>
                </a:solidFill>
                <a:ea typeface="ＭＳ Ｐゴシック" pitchFamily="34" charset="-128"/>
              </a:rPr>
              <a:t>rypto scheme is secure</a:t>
            </a:r>
            <a:endParaRPr lang="en-US" b="1" baseline="-25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000" y="4598531"/>
            <a:ext cx="3134986" cy="958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ea typeface="ＭＳ Ｐゴシック" pitchFamily="34" charset="-128"/>
              </a:rPr>
              <a:t>If </a:t>
            </a:r>
            <a:r>
              <a:rPr lang="it-IT" sz="2400" b="1" dirty="0" err="1" smtClean="0">
                <a:solidFill>
                  <a:schemeClr val="tx1"/>
                </a:solidFill>
                <a:ea typeface="ＭＳ Ｐゴシック" pitchFamily="34" charset="-128"/>
              </a:rPr>
              <a:t>assumption</a:t>
            </a:r>
            <a:r>
              <a:rPr lang="it-IT" sz="2400" b="1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  <a:ea typeface="ＭＳ Ｐゴシック" pitchFamily="34" charset="-128"/>
              </a:rPr>
              <a:t>holds</a:t>
            </a:r>
            <a:endParaRPr lang="en-US" b="1" baseline="-25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3680355" y="5032723"/>
            <a:ext cx="967845" cy="635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52400" y="914400"/>
            <a:ext cx="7696200" cy="12954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581400" y="4522331"/>
            <a:ext cx="1219200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prove</a:t>
            </a:r>
            <a:endParaRPr lang="en-US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47128" y="6172200"/>
            <a:ext cx="8077200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Secure against 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attack within model!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209550" y="5630097"/>
            <a:ext cx="9220200" cy="523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800" dirty="0" smtClean="0">
                <a:latin typeface="Arial" pitchFamily="34" charset="0"/>
                <a:cs typeface="Arial" pitchFamily="34" charset="0"/>
              </a:rPr>
              <a:t>Shows: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only way to break the scheme is to break assumption</a:t>
            </a:r>
          </a:p>
        </p:txBody>
      </p:sp>
      <p:sp>
        <p:nvSpPr>
          <p:cNvPr id="37" name="Rounded Rectangular Callout 15"/>
          <p:cNvSpPr>
            <a:spLocks noChangeArrowheads="1"/>
          </p:cNvSpPr>
          <p:nvPr/>
        </p:nvSpPr>
        <p:spPr bwMode="auto">
          <a:xfrm>
            <a:off x="914400" y="3048000"/>
            <a:ext cx="5029200" cy="1676400"/>
          </a:xfrm>
          <a:prstGeom prst="wedgeRoundRectCallout">
            <a:avLst>
              <a:gd name="adj1" fmla="val -7399"/>
              <a:gd name="adj2" fmla="val 145789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1"/>
          <a:lstStyle/>
          <a:p>
            <a:pPr algn="ctr" defTabSz="914400" eaLnBrk="0" hangingPunct="0">
              <a:spcBef>
                <a:spcPct val="20000"/>
              </a:spcBef>
            </a:pPr>
            <a:endParaRPr lang="en-US" sz="2600" b="1" dirty="0">
              <a:solidFill>
                <a:srgbClr val="C0504D"/>
              </a:solidFill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143000" y="3134390"/>
            <a:ext cx="4343400" cy="523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Really any attack?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1143000" y="3591590"/>
            <a:ext cx="4343400" cy="83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marL="457200" indent="-457200" algn="l" defTabSz="914400"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If assumption holds</a:t>
            </a:r>
          </a:p>
          <a:p>
            <a:pPr marL="457200" indent="-457200" algn="l" defTabSz="914400"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If attack is in the model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9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 animBg="1"/>
      <p:bldP spid="28" grpId="0" animBg="1"/>
      <p:bldP spid="31" grpId="0" animBg="1"/>
      <p:bldP spid="33" grpId="0"/>
      <p:bldP spid="34" grpId="0"/>
      <p:bldP spid="35" grpId="0"/>
      <p:bldP spid="37" grpId="0" animBg="1"/>
      <p:bldP spid="38" grpId="0"/>
      <p:bldP spid="3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E4B7D7B-2D66-4A57-AA1A-26EE00A1B242}" type="slidenum">
              <a:rPr lang="he-IL" smtClean="0"/>
              <a:pPr/>
              <a:t>60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 bwMode="auto">
          <a:xfrm rot="19485239">
            <a:off x="6241129" y="2071997"/>
            <a:ext cx="408424" cy="1380315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95800" y="1447800"/>
            <a:ext cx="2057400" cy="7694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4400" dirty="0" smtClean="0">
                <a:solidFill>
                  <a:srgbClr val="FF0000"/>
                </a:solidFill>
              </a:rPr>
              <a:t>Reality</a:t>
            </a:r>
            <a:endParaRPr lang="en-US" sz="4400" u="sng" dirty="0" smtClean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 rot="3020176">
            <a:off x="3879452" y="1871026"/>
            <a:ext cx="408424" cy="1524000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1066800" y="5133956"/>
            <a:ext cx="7315200" cy="140685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 anchor="ctr" anchorCtr="0"/>
          <a:lstStyle/>
          <a:p>
            <a:pPr defTabSz="914400">
              <a:spcBef>
                <a:spcPct val="0"/>
              </a:spcBef>
            </a:pP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66800" y="5106660"/>
            <a:ext cx="7315200" cy="1446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defTabSz="914400"/>
            <a:r>
              <a:rPr lang="en-US" sz="4400" dirty="0" smtClean="0">
                <a:solidFill>
                  <a:schemeClr val="bg1"/>
                </a:solidFill>
              </a:rPr>
              <a:t>Model does not cover all real world attacks!</a:t>
            </a:r>
            <a:endParaRPr lang="en-US" sz="44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1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Conclusions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066800"/>
            <a:ext cx="883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 smtClean="0">
                <a:latin typeface="Arial"/>
                <a:cs typeface="Arial"/>
              </a:rPr>
              <a:t>Are </a:t>
            </a:r>
            <a:r>
              <a:rPr lang="de-DE" sz="4000" dirty="0" err="1" smtClean="0">
                <a:latin typeface="Arial"/>
                <a:cs typeface="Arial"/>
              </a:rPr>
              <a:t>provable</a:t>
            </a:r>
            <a:r>
              <a:rPr lang="de-DE" sz="4000" dirty="0" smtClean="0">
                <a:latin typeface="Arial"/>
                <a:cs typeface="Arial"/>
              </a:rPr>
              <a:t> </a:t>
            </a:r>
            <a:r>
              <a:rPr lang="de-DE" sz="4000" dirty="0" err="1" smtClean="0">
                <a:latin typeface="Arial"/>
                <a:cs typeface="Arial"/>
              </a:rPr>
              <a:t>secure</a:t>
            </a:r>
            <a:r>
              <a:rPr lang="de-DE" sz="4000" dirty="0" smtClean="0">
                <a:latin typeface="Arial"/>
                <a:cs typeface="Arial"/>
              </a:rPr>
              <a:t> </a:t>
            </a:r>
            <a:r>
              <a:rPr lang="de-DE" sz="4000" dirty="0" err="1" smtClean="0">
                <a:latin typeface="Arial"/>
                <a:cs typeface="Arial"/>
              </a:rPr>
              <a:t>schemes</a:t>
            </a:r>
            <a:r>
              <a:rPr lang="de-DE" sz="4000" dirty="0" smtClean="0">
                <a:latin typeface="Arial"/>
                <a:cs typeface="Arial"/>
              </a:rPr>
              <a:t> </a:t>
            </a:r>
            <a:r>
              <a:rPr lang="de-DE" sz="4000" dirty="0" err="1" smtClean="0">
                <a:latin typeface="Arial"/>
                <a:cs typeface="Arial"/>
              </a:rPr>
              <a:t>unbreakable</a:t>
            </a:r>
            <a:r>
              <a:rPr lang="de-DE" sz="4000" dirty="0" smtClean="0">
                <a:latin typeface="Arial"/>
                <a:cs typeface="Arial"/>
              </a:rPr>
              <a:t>?</a:t>
            </a:r>
          </a:p>
          <a:p>
            <a:endParaRPr lang="de-DE" sz="1000" dirty="0" smtClean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74320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 err="1" smtClean="0">
                <a:latin typeface="Arial"/>
                <a:cs typeface="Arial"/>
              </a:rPr>
              <a:t>It</a:t>
            </a:r>
            <a:r>
              <a:rPr lang="de-DE" sz="4000" dirty="0" smtClean="0">
                <a:latin typeface="Arial"/>
                <a:cs typeface="Arial"/>
              </a:rPr>
              <a:t> </a:t>
            </a:r>
            <a:r>
              <a:rPr lang="de-DE" sz="4000" dirty="0" err="1" smtClean="0">
                <a:latin typeface="Arial"/>
                <a:cs typeface="Arial"/>
              </a:rPr>
              <a:t>depends</a:t>
            </a:r>
            <a:r>
              <a:rPr lang="de-DE" sz="4000" dirty="0" smtClean="0">
                <a:latin typeface="Arial"/>
                <a:cs typeface="Arial"/>
              </a:rPr>
              <a:t> on </a:t>
            </a:r>
            <a:r>
              <a:rPr lang="de-DE" sz="4000" dirty="0" err="1" smtClean="0">
                <a:latin typeface="Arial"/>
                <a:cs typeface="Arial"/>
              </a:rPr>
              <a:t>the</a:t>
            </a:r>
            <a:r>
              <a:rPr lang="de-DE" sz="4000" dirty="0" smtClean="0">
                <a:latin typeface="Arial"/>
                <a:cs typeface="Arial"/>
              </a:rPr>
              <a:t> </a:t>
            </a:r>
            <a:r>
              <a:rPr lang="de-DE" sz="4000" dirty="0" err="1" smtClean="0">
                <a:latin typeface="Arial"/>
                <a:cs typeface="Arial"/>
              </a:rPr>
              <a:t>threat</a:t>
            </a:r>
            <a:r>
              <a:rPr lang="de-DE" sz="4000" dirty="0" smtClean="0">
                <a:latin typeface="Arial"/>
                <a:cs typeface="Arial"/>
              </a:rPr>
              <a:t> </a:t>
            </a:r>
            <a:r>
              <a:rPr lang="de-DE" sz="4000" dirty="0" err="1" smtClean="0">
                <a:latin typeface="Arial"/>
                <a:cs typeface="Arial"/>
              </a:rPr>
              <a:t>model</a:t>
            </a:r>
            <a:r>
              <a:rPr lang="de-DE" sz="4000" dirty="0" smtClean="0">
                <a:latin typeface="Arial"/>
                <a:cs typeface="Arial"/>
              </a:rPr>
              <a:t>!</a:t>
            </a:r>
          </a:p>
          <a:p>
            <a:endParaRPr lang="de-DE" sz="1000" dirty="0" smtClean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5867400"/>
            <a:ext cx="6019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Thanks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to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Stefan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Dziembowski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providing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some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slides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this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talk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de-DE" sz="1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263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2438400" y="22098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Why definitions?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72291" y="5334000"/>
            <a:ext cx="9076509" cy="523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de-DE" sz="2800" b="1" dirty="0" smtClean="0">
                <a:latin typeface="Arial" pitchFamily="34" charset="0"/>
                <a:cs typeface="Arial" pitchFamily="34" charset="0"/>
              </a:rPr>
              <a:t>Coming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right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definition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non-trivial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81000" y="5877590"/>
            <a:ext cx="9076509" cy="523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de-DE" sz="2800" dirty="0" smtClean="0">
                <a:latin typeface="Arial" pitchFamily="34" charset="0"/>
                <a:cs typeface="Arial" pitchFamily="34" charset="0"/>
              </a:rPr>
              <a:t>Next: An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public-key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encryption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648200" y="1219200"/>
            <a:ext cx="14045" cy="645129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2209800" y="1905000"/>
            <a:ext cx="4800600" cy="12954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438400" y="304800"/>
            <a:ext cx="4419600" cy="9540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we want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 order to achieve it</a:t>
            </a:r>
            <a:endParaRPr lang="en-US" sz="2800" u="sng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2438400" y="3200400"/>
            <a:ext cx="609600" cy="68580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52400" y="3752682"/>
            <a:ext cx="4572000" cy="120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Allows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compare schemes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some definitions may be stronger than others</a:t>
            </a:r>
            <a:endParaRPr lang="en-US" sz="2400" u="sng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019800" y="3200400"/>
            <a:ext cx="609600" cy="68580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572000" y="3810000"/>
            <a:ext cx="4572000" cy="83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Allows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proofs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security proof only meaningful with definition</a:t>
            </a:r>
            <a:endParaRPr lang="en-US" sz="2400" u="sng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14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Public key encryption (PKE)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57158" y="965721"/>
            <a:ext cx="8429684" cy="2844279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b="1" dirty="0" smtClean="0">
                <a:solidFill>
                  <a:srgbClr val="0070C0"/>
                </a:solidFill>
              </a:rPr>
              <a:t>public-key encryption (PKE) </a:t>
            </a:r>
            <a:r>
              <a:rPr lang="en-US" sz="2400" dirty="0" smtClean="0">
                <a:solidFill>
                  <a:schemeClr val="tx1"/>
                </a:solidFill>
              </a:rPr>
              <a:t>scheme is a triple </a:t>
            </a:r>
            <a:r>
              <a:rPr lang="en-US" sz="2400" b="1" dirty="0" smtClean="0">
                <a:solidFill>
                  <a:srgbClr val="C00000"/>
                </a:solidFill>
              </a:rPr>
              <a:t>(Gen, </a:t>
            </a:r>
            <a:r>
              <a:rPr lang="en-US" sz="2400" b="1" dirty="0" err="1" smtClean="0">
                <a:solidFill>
                  <a:srgbClr val="C00000"/>
                </a:solidFill>
              </a:rPr>
              <a:t>Enc</a:t>
            </a:r>
            <a:r>
              <a:rPr lang="en-US" sz="2400" b="1" dirty="0" smtClean="0">
                <a:solidFill>
                  <a:srgbClr val="C00000"/>
                </a:solidFill>
              </a:rPr>
              <a:t>, Dec):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 smtClean="0">
              <a:solidFill>
                <a:srgbClr val="4F81BD"/>
              </a:solidFill>
            </a:endParaRPr>
          </a:p>
          <a:p>
            <a:r>
              <a:rPr lang="it-IT" sz="2400" b="1" dirty="0" err="1" smtClean="0">
                <a:solidFill>
                  <a:srgbClr val="C00000"/>
                </a:solidFill>
              </a:rPr>
              <a:t>Gen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is</a:t>
            </a:r>
            <a:r>
              <a:rPr lang="it-IT" sz="2400" dirty="0" smtClean="0">
                <a:solidFill>
                  <a:schemeClr val="tx1"/>
                </a:solidFill>
              </a:rPr>
              <a:t> a </a:t>
            </a:r>
            <a:r>
              <a:rPr lang="it-IT" sz="2400" b="1" dirty="0" err="1" smtClean="0">
                <a:solidFill>
                  <a:srgbClr val="002060"/>
                </a:solidFill>
              </a:rPr>
              <a:t>key</a:t>
            </a:r>
            <a:r>
              <a:rPr lang="it-IT" sz="2400" b="1" dirty="0" smtClean="0">
                <a:solidFill>
                  <a:srgbClr val="002060"/>
                </a:solidFill>
              </a:rPr>
              <a:t>-generation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randomized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algorithm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that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takes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as</a:t>
            </a:r>
            <a:r>
              <a:rPr lang="it-IT" sz="2400" dirty="0" smtClean="0">
                <a:solidFill>
                  <a:schemeClr val="tx1"/>
                </a:solidFill>
              </a:rPr>
              <a:t> input a security </a:t>
            </a:r>
            <a:r>
              <a:rPr lang="it-IT" sz="2400" dirty="0" err="1" smtClean="0">
                <a:solidFill>
                  <a:schemeClr val="tx1"/>
                </a:solidFill>
              </a:rPr>
              <a:t>parameter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1</a:t>
            </a:r>
            <a:r>
              <a:rPr lang="it-IT" sz="2400" b="1" baseline="30000" dirty="0" smtClean="0">
                <a:solidFill>
                  <a:srgbClr val="C00000"/>
                </a:solidFill>
              </a:rPr>
              <a:t>n</a:t>
            </a:r>
            <a:r>
              <a:rPr lang="it-IT" sz="2400" dirty="0" smtClean="0">
                <a:solidFill>
                  <a:schemeClr val="tx1"/>
                </a:solidFill>
              </a:rPr>
              <a:t> and </a:t>
            </a:r>
            <a:r>
              <a:rPr lang="it-IT" sz="2400" dirty="0" err="1" smtClean="0">
                <a:solidFill>
                  <a:schemeClr val="tx1"/>
                </a:solidFill>
              </a:rPr>
              <a:t>outputs</a:t>
            </a:r>
            <a:r>
              <a:rPr lang="it-IT" sz="2400" dirty="0" smtClean="0">
                <a:solidFill>
                  <a:schemeClr val="tx1"/>
                </a:solidFill>
              </a:rPr>
              <a:t> a </a:t>
            </a:r>
            <a:r>
              <a:rPr lang="it-IT" sz="2400" dirty="0" err="1" smtClean="0">
                <a:solidFill>
                  <a:schemeClr val="tx1"/>
                </a:solidFill>
              </a:rPr>
              <a:t>key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pair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(</a:t>
            </a:r>
            <a:r>
              <a:rPr lang="it-IT" sz="2400" b="1" dirty="0" err="1" smtClean="0">
                <a:solidFill>
                  <a:srgbClr val="C00000"/>
                </a:solidFill>
              </a:rPr>
              <a:t>pk,sk</a:t>
            </a:r>
            <a:r>
              <a:rPr lang="it-IT" sz="2400" b="1" dirty="0" smtClean="0">
                <a:solidFill>
                  <a:srgbClr val="C00000"/>
                </a:solidFill>
              </a:rPr>
              <a:t>)</a:t>
            </a:r>
            <a:r>
              <a:rPr lang="it-IT" sz="2400" dirty="0" smtClean="0">
                <a:solidFill>
                  <a:schemeClr val="tx1"/>
                </a:solidFill>
              </a:rPr>
              <a:t>.</a:t>
            </a:r>
            <a:endParaRPr lang="it-IT" sz="2400" b="1" dirty="0" smtClean="0">
              <a:solidFill>
                <a:srgbClr val="C00000"/>
              </a:solidFill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pl-PL" sz="2400" b="1" dirty="0" err="1" smtClean="0">
                <a:solidFill>
                  <a:srgbClr val="C00000"/>
                </a:solidFill>
              </a:rPr>
              <a:t>Enc</a:t>
            </a:r>
            <a:r>
              <a:rPr lang="pl-PL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an</a:t>
            </a:r>
            <a:r>
              <a:rPr lang="pl-PL" sz="2400" dirty="0" smtClean="0"/>
              <a:t> </a:t>
            </a:r>
            <a:r>
              <a:rPr lang="pl-PL" sz="2400" b="1" dirty="0" err="1" smtClean="0">
                <a:solidFill>
                  <a:srgbClr val="002060"/>
                </a:solidFill>
              </a:rPr>
              <a:t>encryption</a:t>
            </a:r>
            <a:r>
              <a:rPr lang="pl-PL" sz="2400" b="1" dirty="0" smtClean="0"/>
              <a:t> </a:t>
            </a:r>
            <a:r>
              <a:rPr lang="pl-PL" sz="2400" dirty="0" err="1" smtClean="0"/>
              <a:t>algorithm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takes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 input the </a:t>
            </a:r>
            <a:r>
              <a:rPr lang="it-IT" sz="2400" b="1" dirty="0" smtClean="0"/>
              <a:t>public </a:t>
            </a:r>
            <a:r>
              <a:rPr lang="it-IT" sz="2400" b="1" dirty="0" err="1" smtClean="0"/>
              <a:t>key</a:t>
            </a:r>
            <a:r>
              <a:rPr lang="it-IT" sz="2400" dirty="0" smtClean="0"/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pk</a:t>
            </a:r>
            <a:r>
              <a:rPr lang="it-IT" sz="2400" b="1" dirty="0" smtClean="0"/>
              <a:t> </a:t>
            </a:r>
            <a:r>
              <a:rPr lang="it-IT" sz="2400" dirty="0" smtClean="0"/>
              <a:t>and a </a:t>
            </a:r>
            <a:r>
              <a:rPr lang="it-IT" sz="2400" b="1" dirty="0" err="1" smtClean="0"/>
              <a:t>message</a:t>
            </a: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m</a:t>
            </a:r>
            <a:r>
              <a:rPr lang="pl-PL" sz="2400" dirty="0" smtClean="0"/>
              <a:t>,</a:t>
            </a:r>
            <a:r>
              <a:rPr lang="it-IT" sz="2400" dirty="0" smtClean="0"/>
              <a:t> and </a:t>
            </a:r>
            <a:r>
              <a:rPr lang="it-IT" sz="2400" dirty="0" err="1" smtClean="0"/>
              <a:t>outputs</a:t>
            </a:r>
            <a:r>
              <a:rPr lang="it-IT" sz="2400" dirty="0" smtClean="0"/>
              <a:t> a </a:t>
            </a:r>
            <a:r>
              <a:rPr lang="it-IT" sz="2400" b="1" dirty="0" err="1" smtClean="0"/>
              <a:t>ciphertext</a:t>
            </a: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c</a:t>
            </a:r>
            <a:r>
              <a:rPr lang="it-IT" sz="2400" dirty="0" smtClean="0"/>
              <a:t>,</a:t>
            </a:r>
            <a:endParaRPr lang="pl-PL" sz="2400" b="1" dirty="0" smtClean="0"/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pl-PL" sz="2400" b="1" dirty="0" smtClean="0">
                <a:solidFill>
                  <a:srgbClr val="C00000"/>
                </a:solidFill>
              </a:rPr>
              <a:t>Dec</a:t>
            </a:r>
            <a:r>
              <a:rPr lang="pl-PL" sz="2400" b="1" dirty="0" smtClean="0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an</a:t>
            </a:r>
            <a:r>
              <a:rPr lang="pl-PL" sz="2400" dirty="0" smtClean="0"/>
              <a:t> </a:t>
            </a:r>
            <a:r>
              <a:rPr lang="it-IT" sz="2400" b="1" dirty="0" smtClean="0">
                <a:solidFill>
                  <a:srgbClr val="002060"/>
                </a:solidFill>
              </a:rPr>
              <a:t>de</a:t>
            </a:r>
            <a:r>
              <a:rPr lang="pl-PL" sz="2400" b="1" dirty="0" err="1" smtClean="0">
                <a:solidFill>
                  <a:srgbClr val="002060"/>
                </a:solidFill>
              </a:rPr>
              <a:t>cryption</a:t>
            </a:r>
            <a:r>
              <a:rPr lang="pl-PL" sz="2400" b="1" dirty="0" smtClean="0"/>
              <a:t> </a:t>
            </a:r>
            <a:r>
              <a:rPr lang="pl-PL" sz="2400" dirty="0" err="1" smtClean="0"/>
              <a:t>algorithm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takes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 input the </a:t>
            </a:r>
            <a:r>
              <a:rPr lang="it-IT" sz="2400" b="1" dirty="0" smtClean="0"/>
              <a:t>private </a:t>
            </a:r>
            <a:r>
              <a:rPr lang="it-IT" sz="2400" b="1" dirty="0" err="1" smtClean="0"/>
              <a:t>key</a:t>
            </a:r>
            <a:r>
              <a:rPr lang="it-IT" sz="2400" b="1" dirty="0" smtClean="0"/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sk</a:t>
            </a:r>
            <a:r>
              <a:rPr lang="it-IT" sz="2400" b="1" dirty="0" smtClean="0"/>
              <a:t> </a:t>
            </a:r>
            <a:r>
              <a:rPr lang="it-IT" sz="2400" dirty="0" smtClean="0"/>
              <a:t>and the </a:t>
            </a:r>
            <a:r>
              <a:rPr lang="it-IT" sz="2400" b="1" dirty="0" err="1" smtClean="0"/>
              <a:t>ciphertext</a:t>
            </a: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c</a:t>
            </a:r>
            <a:r>
              <a:rPr lang="pl-PL" sz="2400" dirty="0" smtClean="0"/>
              <a:t>,</a:t>
            </a:r>
            <a:r>
              <a:rPr lang="it-IT" sz="2400" dirty="0" smtClean="0"/>
              <a:t> and </a:t>
            </a:r>
            <a:r>
              <a:rPr lang="it-IT" sz="2400" dirty="0" err="1" smtClean="0"/>
              <a:t>outputs</a:t>
            </a:r>
            <a:r>
              <a:rPr lang="it-IT" sz="2400" dirty="0" smtClean="0"/>
              <a:t> a </a:t>
            </a:r>
            <a:r>
              <a:rPr lang="it-IT" sz="2400" b="1" dirty="0" err="1" smtClean="0"/>
              <a:t>message</a:t>
            </a: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m’</a:t>
            </a:r>
            <a:r>
              <a:rPr lang="it-IT" sz="2400" dirty="0" smtClean="0"/>
              <a:t>.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93462" y="4798656"/>
            <a:ext cx="1047779" cy="4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8244" y="4089034"/>
            <a:ext cx="1401762" cy="1457325"/>
          </a:xfrm>
          <a:prstGeom prst="rect">
            <a:avLst/>
          </a:prstGeom>
          <a:noFill/>
        </p:spPr>
      </p:pic>
      <p:pic>
        <p:nvPicPr>
          <p:cNvPr id="9" name="Picture 5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1241" y="4079518"/>
            <a:ext cx="1368425" cy="1438275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569841" y="5070118"/>
            <a:ext cx="733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993300"/>
                </a:solidFill>
              </a:rPr>
              <a:t>Alice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579874" y="5089166"/>
            <a:ext cx="631825" cy="369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1" dirty="0">
                <a:solidFill>
                  <a:srgbClr val="993300"/>
                </a:solidFill>
              </a:rPr>
              <a:t>Bob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26847" y="4576958"/>
            <a:ext cx="37221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993300"/>
                </a:solidFill>
              </a:rPr>
              <a:t>m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22354" y="4798656"/>
            <a:ext cx="2468578" cy="190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163670" y="4589100"/>
            <a:ext cx="1523174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993300"/>
                </a:solidFill>
              </a:rPr>
              <a:t>c := Enc(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r>
              <a:rPr lang="en-US" sz="1800" b="1" dirty="0" err="1" smtClean="0">
                <a:solidFill>
                  <a:srgbClr val="993300"/>
                </a:solidFill>
              </a:rPr>
              <a:t>,m</a:t>
            </a:r>
            <a:r>
              <a:rPr lang="en-US" sz="1800" b="1" dirty="0" smtClean="0">
                <a:solidFill>
                  <a:srgbClr val="993300"/>
                </a:solidFill>
              </a:rPr>
              <a:t>)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580006" y="4874851"/>
            <a:ext cx="203998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048352" y="4660538"/>
            <a:ext cx="104387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993300"/>
                </a:solidFill>
              </a:rPr>
              <a:t>Dec(</a:t>
            </a:r>
            <a:r>
              <a:rPr lang="en-US" b="1" dirty="0" err="1">
                <a:solidFill>
                  <a:srgbClr val="993300"/>
                </a:solidFill>
              </a:rPr>
              <a:t>sk,c</a:t>
            </a:r>
            <a:r>
              <a:rPr lang="en-US" b="1" dirty="0">
                <a:solidFill>
                  <a:srgbClr val="993300"/>
                </a:solidFill>
              </a:rPr>
              <a:t>)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68680" y="3886200"/>
            <a:ext cx="418704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990600" y="4079518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8619382" y="4663054"/>
            <a:ext cx="37221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993300"/>
                </a:solidFill>
              </a:rPr>
              <a:t>m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419600" y="3891836"/>
            <a:ext cx="387546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 dirty="0" err="1" smtClean="0">
                <a:solidFill>
                  <a:schemeClr val="accent3">
                    <a:lumMod val="50000"/>
                  </a:schemeClr>
                </a:solidFill>
              </a:rPr>
              <a:t>sk</a:t>
            </a: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4806240" y="4044236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71800" y="5703332"/>
            <a:ext cx="3200400" cy="10016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267200" y="6019800"/>
            <a:ext cx="1523174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993300"/>
                </a:solidFill>
              </a:rPr>
              <a:t>c := Enc(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r>
              <a:rPr lang="en-US" sz="1800" b="1" dirty="0" err="1" smtClean="0">
                <a:solidFill>
                  <a:srgbClr val="993300"/>
                </a:solidFill>
              </a:rPr>
              <a:t>,m</a:t>
            </a:r>
            <a:r>
              <a:rPr lang="en-US" sz="1800" b="1" dirty="0" smtClean="0">
                <a:solidFill>
                  <a:srgbClr val="993300"/>
                </a:solidFill>
              </a:rPr>
              <a:t>)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276600" y="6400800"/>
            <a:ext cx="4572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993300"/>
                </a:solidFill>
              </a:rPr>
              <a:t>m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276600" y="56388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993300"/>
                </a:solidFill>
              </a:rPr>
              <a:t>pk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733800" y="57912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733800" y="63246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048000" y="5819001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93300"/>
                </a:solidFill>
              </a:rPr>
              <a:t>Dec(</a:t>
            </a:r>
            <a:r>
              <a:rPr lang="en-US" sz="2800" b="1" dirty="0" err="1">
                <a:solidFill>
                  <a:srgbClr val="993300"/>
                </a:solidFill>
              </a:rPr>
              <a:t>sk</a:t>
            </a:r>
            <a:r>
              <a:rPr lang="en-US" sz="2800" b="1" dirty="0" smtClean="0">
                <a:solidFill>
                  <a:srgbClr val="993300"/>
                </a:solidFill>
              </a:rPr>
              <a:t>,                    </a:t>
            </a:r>
            <a:r>
              <a:rPr lang="en-US" sz="3600" b="1" dirty="0" smtClean="0">
                <a:solidFill>
                  <a:srgbClr val="993300"/>
                </a:solidFill>
              </a:rPr>
              <a:t>)</a:t>
            </a:r>
            <a:r>
              <a:rPr lang="en-US" sz="2800" b="1" dirty="0" smtClean="0">
                <a:solidFill>
                  <a:srgbClr val="993300"/>
                </a:solidFill>
              </a:rPr>
              <a:t>  </a:t>
            </a:r>
            <a:endParaRPr lang="en-US" sz="2800" b="1" dirty="0">
              <a:solidFill>
                <a:srgbClr val="9933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48400" y="6008132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Arial"/>
                <a:cs typeface="Arial"/>
              </a:rPr>
              <a:t>=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629400" y="6050908"/>
            <a:ext cx="4572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993300"/>
                </a:solidFill>
              </a:rPr>
              <a:t>m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7200" y="58674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Correctness:</a:t>
            </a:r>
            <a:r>
              <a:rPr lang="en-US" sz="2800" dirty="0" smtClean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82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/>
      <p:bldP spid="34" grpId="0"/>
      <p:bldP spid="35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048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How to define security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8600" y="2852738"/>
            <a:ext cx="1047779" cy="4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382" y="2143116"/>
            <a:ext cx="1401762" cy="1457325"/>
          </a:xfrm>
          <a:prstGeom prst="rect">
            <a:avLst/>
          </a:prstGeom>
          <a:noFill/>
        </p:spPr>
      </p:pic>
      <p:pic>
        <p:nvPicPr>
          <p:cNvPr id="12" name="Picture 5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6379" y="2133600"/>
            <a:ext cx="1368425" cy="1438275"/>
          </a:xfrm>
          <a:prstGeom prst="rect">
            <a:avLst/>
          </a:prstGeom>
          <a:noFill/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504979" y="3124200"/>
            <a:ext cx="733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993300"/>
                </a:solidFill>
              </a:rPr>
              <a:t>Alice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515012" y="3143248"/>
            <a:ext cx="631825" cy="369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1" dirty="0">
                <a:solidFill>
                  <a:srgbClr val="993300"/>
                </a:solidFill>
              </a:rPr>
              <a:t>Bob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61985" y="2631040"/>
            <a:ext cx="37221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993300"/>
                </a:solidFill>
              </a:rPr>
              <a:t>m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57492" y="2852738"/>
            <a:ext cx="2468578" cy="190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098808" y="2643182"/>
            <a:ext cx="1523174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993300"/>
                </a:solidFill>
              </a:rPr>
              <a:t>c := Enc(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r>
              <a:rPr lang="en-US" sz="1800" b="1" dirty="0" err="1" smtClean="0">
                <a:solidFill>
                  <a:srgbClr val="993300"/>
                </a:solidFill>
              </a:rPr>
              <a:t>,m</a:t>
            </a:r>
            <a:r>
              <a:rPr lang="en-US" sz="1800" b="1" dirty="0" smtClean="0">
                <a:solidFill>
                  <a:srgbClr val="993300"/>
                </a:solidFill>
              </a:rPr>
              <a:t>)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515144" y="2928933"/>
            <a:ext cx="203998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983490" y="2714620"/>
            <a:ext cx="104387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993300"/>
                </a:solidFill>
              </a:rPr>
              <a:t>Dec(</a:t>
            </a:r>
            <a:r>
              <a:rPr lang="en-US" b="1" dirty="0" err="1">
                <a:solidFill>
                  <a:srgbClr val="993300"/>
                </a:solidFill>
              </a:rPr>
              <a:t>sk,c</a:t>
            </a:r>
            <a:r>
              <a:rPr lang="en-US" b="1" dirty="0">
                <a:solidFill>
                  <a:srgbClr val="993300"/>
                </a:solidFill>
              </a:rPr>
              <a:t>)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728798" y="4005176"/>
            <a:ext cx="418704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 dirty="0" err="1" smtClean="0">
                <a:solidFill>
                  <a:schemeClr val="accent3">
                    <a:lumMod val="50000"/>
                  </a:schemeClr>
                </a:solidFill>
              </a:rPr>
              <a:t>pk</a:t>
            </a: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V="1">
            <a:off x="1881198" y="354797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657888" y="4047952"/>
            <a:ext cx="386644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 dirty="0" err="1" smtClean="0">
                <a:solidFill>
                  <a:srgbClr val="993300"/>
                </a:solidFill>
              </a:rPr>
              <a:t>sk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5810288" y="359075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0944" y="762000"/>
            <a:ext cx="80010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1. The threat model: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8554520" y="2717136"/>
            <a:ext cx="37221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993300"/>
                </a:solidFill>
              </a:rPr>
              <a:t>m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81000" y="1371600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Describes what the adversary can </a:t>
            </a:r>
            <a:r>
              <a:rPr lang="en-US" sz="2800" b="1" dirty="0" smtClean="0">
                <a:solidFill>
                  <a:srgbClr val="800000"/>
                </a:solidFill>
                <a:latin typeface="Arial"/>
                <a:cs typeface="Arial"/>
              </a:rPr>
              <a:t>see</a:t>
            </a:r>
            <a:r>
              <a:rPr lang="en-US" sz="2800" dirty="0" smtClean="0">
                <a:latin typeface="Arial"/>
                <a:cs typeface="Arial"/>
              </a:rPr>
              <a:t> and </a:t>
            </a:r>
            <a:r>
              <a:rPr lang="en-US" sz="2800" b="1" dirty="0" smtClean="0">
                <a:solidFill>
                  <a:srgbClr val="800000"/>
                </a:solidFill>
                <a:latin typeface="Arial"/>
                <a:cs typeface="Arial"/>
              </a:rPr>
              <a:t>do</a:t>
            </a:r>
            <a:endParaRPr lang="en-US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86" name="Picture 2" descr="devil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2400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533400" y="5039380"/>
            <a:ext cx="80010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Adversary has no knowledge about </a:t>
            </a:r>
            <a:r>
              <a:rPr lang="en-US" sz="2600" b="1" dirty="0" err="1" smtClean="0">
                <a:solidFill>
                  <a:srgbClr val="800000"/>
                </a:solidFill>
                <a:latin typeface="Arial"/>
                <a:cs typeface="Arial"/>
              </a:rPr>
              <a:t>sk</a:t>
            </a:r>
            <a:r>
              <a:rPr lang="en-US" sz="2600" dirty="0" smtClean="0">
                <a:latin typeface="Arial"/>
                <a:cs typeface="Arial"/>
              </a:rPr>
              <a:t>!</a:t>
            </a:r>
            <a:endParaRPr lang="en-US" sz="26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cxnSp>
        <p:nvCxnSpPr>
          <p:cNvPr id="88" name="Łącznik prosty ze strzałką 36"/>
          <p:cNvCxnSpPr/>
          <p:nvPr/>
        </p:nvCxnSpPr>
        <p:spPr>
          <a:xfrm>
            <a:off x="2438400" y="4191000"/>
            <a:ext cx="1143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ze strzałką 36"/>
          <p:cNvCxnSpPr/>
          <p:nvPr/>
        </p:nvCxnSpPr>
        <p:spPr>
          <a:xfrm>
            <a:off x="3810000" y="3124200"/>
            <a:ext cx="2286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 rot="20403606">
            <a:off x="2771732" y="3354791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knows</a:t>
            </a:r>
            <a:endParaRPr lang="en-US" sz="20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1" y="3657600"/>
            <a:ext cx="228600" cy="1320800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381000" y="5562600"/>
            <a:ext cx="80010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2</a:t>
            </a:r>
            <a:r>
              <a:rPr lang="en-US" sz="3200" b="1" dirty="0" smtClean="0">
                <a:latin typeface="Arial"/>
                <a:cs typeface="Arial"/>
              </a:rPr>
              <a:t>. The security goal: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81000" y="6106180"/>
            <a:ext cx="944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What does it mean to </a:t>
            </a:r>
            <a:r>
              <a:rPr lang="en-US" sz="2800" b="1" dirty="0" smtClean="0">
                <a:solidFill>
                  <a:srgbClr val="800000"/>
                </a:solidFill>
                <a:latin typeface="Arial"/>
                <a:cs typeface="Arial"/>
              </a:rPr>
              <a:t>break</a:t>
            </a:r>
            <a:r>
              <a:rPr lang="en-US" sz="2800" dirty="0" smtClean="0">
                <a:latin typeface="Arial"/>
                <a:cs typeface="Arial"/>
              </a:rPr>
              <a:t> scheme?</a:t>
            </a:r>
            <a:endParaRPr lang="en-US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939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85" grpId="0"/>
      <p:bldP spid="87" grpId="0"/>
      <p:bldP spid="95" grpId="0"/>
      <p:bldP spid="9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55814</TotalTime>
  <Words>4761</Words>
  <Application>Microsoft Macintosh PowerPoint</Application>
  <PresentationFormat>On-screen Show (4:3)</PresentationFormat>
  <Paragraphs>1012</Paragraphs>
  <Slides>61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NFIT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Faust</dc:creator>
  <cp:lastModifiedBy>Sebastian Faust</cp:lastModifiedBy>
  <cp:revision>1698</cp:revision>
  <dcterms:created xsi:type="dcterms:W3CDTF">2012-02-08T19:12:36Z</dcterms:created>
  <dcterms:modified xsi:type="dcterms:W3CDTF">2015-06-13T21:20:41Z</dcterms:modified>
</cp:coreProperties>
</file>